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7"/>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5" r:id="rId70"/>
    <p:sldId id="326" r:id="rId71"/>
    <p:sldId id="327" r:id="rId72"/>
    <p:sldId id="328" r:id="rId73"/>
    <p:sldId id="329" r:id="rId74"/>
    <p:sldId id="330" r:id="rId75"/>
    <p:sldId id="331" r:id="rId76"/>
  </p:sldIdLst>
  <p:sldSz cx="12192000" cy="6858000"/>
  <p:notesSz cx="6858000" cy="9144000"/>
  <p:defaultTextStyle>
    <a:defPPr>
      <a:defRPr lang="e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48" d="100"/>
          <a:sy n="48" d="100"/>
        </p:scale>
        <p:origin x="77" y="82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BBC535-E748-4846-B3BA-079AE0331619}" type="datetimeFigureOut">
              <a:rPr lang="en-US" smtClean="0"/>
              <a:t>8/28/2023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1827C2-6CF3-487C-8067-2E509E17382A}" type="slidenum">
              <a:rPr lang="en-US" smtClean="0"/>
              <a:t>‹#›</a:t>
            </a:fld>
            <a:endParaRPr lang="en-US"/>
          </a:p>
        </p:txBody>
      </p:sp>
    </p:spTree>
    <p:extLst>
      <p:ext uri="{BB962C8B-B14F-4D97-AF65-F5344CB8AC3E}">
        <p14:creationId xmlns:p14="http://schemas.microsoft.com/office/powerpoint/2010/main" val="1799188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5CB4CB-A240-4CFC-832E-130406C749B8}" type="slidenum">
              <a:rPr lang="en-US" smtClean="0"/>
              <a:t>1</a:t>
            </a:fld>
            <a:endParaRPr lang="en-US"/>
          </a:p>
        </p:txBody>
      </p:sp>
    </p:spTree>
    <p:extLst>
      <p:ext uri="{BB962C8B-B14F-4D97-AF65-F5344CB8AC3E}">
        <p14:creationId xmlns:p14="http://schemas.microsoft.com/office/powerpoint/2010/main" val="25701601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67AEC7A-D949-431D-AF23-04BA1F5B5870}" type="datetimeFigureOut">
              <a:rPr lang="en-US" smtClean="0"/>
              <a:t>8/28/2023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04B7F3-23C4-4270-963B-953945861C01}" type="slidenum">
              <a:rPr lang="en-US" smtClean="0"/>
              <a:t>‹#›</a:t>
            </a:fld>
            <a:endParaRPr lang="en-US"/>
          </a:p>
        </p:txBody>
      </p:sp>
    </p:spTree>
    <p:extLst>
      <p:ext uri="{BB962C8B-B14F-4D97-AF65-F5344CB8AC3E}">
        <p14:creationId xmlns:p14="http://schemas.microsoft.com/office/powerpoint/2010/main" val="35055552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67AEC7A-D949-431D-AF23-04BA1F5B5870}" type="datetimeFigureOut">
              <a:rPr lang="en-US" smtClean="0"/>
              <a:t>8/28/2023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04B7F3-23C4-4270-963B-953945861C01}" type="slidenum">
              <a:rPr lang="en-US" smtClean="0"/>
              <a:t>‹#›</a:t>
            </a:fld>
            <a:endParaRPr lang="en-US"/>
          </a:p>
        </p:txBody>
      </p:sp>
    </p:spTree>
    <p:extLst>
      <p:ext uri="{BB962C8B-B14F-4D97-AF65-F5344CB8AC3E}">
        <p14:creationId xmlns:p14="http://schemas.microsoft.com/office/powerpoint/2010/main" val="1705307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67AEC7A-D949-431D-AF23-04BA1F5B5870}" type="datetimeFigureOut">
              <a:rPr lang="en-US" smtClean="0"/>
              <a:t>8/28/2023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04B7F3-23C4-4270-963B-953945861C01}" type="slidenum">
              <a:rPr lang="en-US" smtClean="0"/>
              <a:t>‹#›</a:t>
            </a:fld>
            <a:endParaRPr lang="en-US"/>
          </a:p>
        </p:txBody>
      </p:sp>
    </p:spTree>
    <p:extLst>
      <p:ext uri="{BB962C8B-B14F-4D97-AF65-F5344CB8AC3E}">
        <p14:creationId xmlns:p14="http://schemas.microsoft.com/office/powerpoint/2010/main" val="27935258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67AEC7A-D949-431D-AF23-04BA1F5B5870}" type="datetimeFigureOut">
              <a:rPr lang="en-US" smtClean="0"/>
              <a:t>8/28/2023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04B7F3-23C4-4270-963B-953945861C01}" type="slidenum">
              <a:rPr lang="en-US" smtClean="0"/>
              <a:t>‹#›</a:t>
            </a:fld>
            <a:endParaRPr lang="en-US"/>
          </a:p>
        </p:txBody>
      </p:sp>
    </p:spTree>
    <p:extLst>
      <p:ext uri="{BB962C8B-B14F-4D97-AF65-F5344CB8AC3E}">
        <p14:creationId xmlns:p14="http://schemas.microsoft.com/office/powerpoint/2010/main" val="20474750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67AEC7A-D949-431D-AF23-04BA1F5B5870}" type="datetimeFigureOut">
              <a:rPr lang="en-US" smtClean="0"/>
              <a:t>8/28/2023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04B7F3-23C4-4270-963B-953945861C01}" type="slidenum">
              <a:rPr lang="en-US" smtClean="0"/>
              <a:t>‹#›</a:t>
            </a:fld>
            <a:endParaRPr lang="en-US"/>
          </a:p>
        </p:txBody>
      </p:sp>
    </p:spTree>
    <p:extLst>
      <p:ext uri="{BB962C8B-B14F-4D97-AF65-F5344CB8AC3E}">
        <p14:creationId xmlns:p14="http://schemas.microsoft.com/office/powerpoint/2010/main" val="30929864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67AEC7A-D949-431D-AF23-04BA1F5B5870}" type="datetimeFigureOut">
              <a:rPr lang="en-US" smtClean="0"/>
              <a:t>8/28/2023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04B7F3-23C4-4270-963B-953945861C01}" type="slidenum">
              <a:rPr lang="en-US" smtClean="0"/>
              <a:t>‹#›</a:t>
            </a:fld>
            <a:endParaRPr lang="en-US"/>
          </a:p>
        </p:txBody>
      </p:sp>
    </p:spTree>
    <p:extLst>
      <p:ext uri="{BB962C8B-B14F-4D97-AF65-F5344CB8AC3E}">
        <p14:creationId xmlns:p14="http://schemas.microsoft.com/office/powerpoint/2010/main" val="15300550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67AEC7A-D949-431D-AF23-04BA1F5B5870}" type="datetimeFigureOut">
              <a:rPr lang="en-US" smtClean="0"/>
              <a:t>8/28/2023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04B7F3-23C4-4270-963B-953945861C01}" type="slidenum">
              <a:rPr lang="en-US" smtClean="0"/>
              <a:t>‹#›</a:t>
            </a:fld>
            <a:endParaRPr lang="en-US"/>
          </a:p>
        </p:txBody>
      </p:sp>
    </p:spTree>
    <p:extLst>
      <p:ext uri="{BB962C8B-B14F-4D97-AF65-F5344CB8AC3E}">
        <p14:creationId xmlns:p14="http://schemas.microsoft.com/office/powerpoint/2010/main" val="16970243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67AEC7A-D949-431D-AF23-04BA1F5B5870}" type="datetimeFigureOut">
              <a:rPr lang="en-US" smtClean="0"/>
              <a:t>8/28/2023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04B7F3-23C4-4270-963B-953945861C01}" type="slidenum">
              <a:rPr lang="en-US" smtClean="0"/>
              <a:t>‹#›</a:t>
            </a:fld>
            <a:endParaRPr lang="en-US"/>
          </a:p>
        </p:txBody>
      </p:sp>
    </p:spTree>
    <p:extLst>
      <p:ext uri="{BB962C8B-B14F-4D97-AF65-F5344CB8AC3E}">
        <p14:creationId xmlns:p14="http://schemas.microsoft.com/office/powerpoint/2010/main" val="9146295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7AEC7A-D949-431D-AF23-04BA1F5B5870}" type="datetimeFigureOut">
              <a:rPr lang="en-US" smtClean="0"/>
              <a:t>8/28/2023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04B7F3-23C4-4270-963B-953945861C01}" type="slidenum">
              <a:rPr lang="en-US" smtClean="0"/>
              <a:t>‹#›</a:t>
            </a:fld>
            <a:endParaRPr lang="en-US"/>
          </a:p>
        </p:txBody>
      </p:sp>
    </p:spTree>
    <p:extLst>
      <p:ext uri="{BB962C8B-B14F-4D97-AF65-F5344CB8AC3E}">
        <p14:creationId xmlns:p14="http://schemas.microsoft.com/office/powerpoint/2010/main" val="21836762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67AEC7A-D949-431D-AF23-04BA1F5B5870}" type="datetimeFigureOut">
              <a:rPr lang="en-US" smtClean="0"/>
              <a:t>8/28/2023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04B7F3-23C4-4270-963B-953945861C01}" type="slidenum">
              <a:rPr lang="en-US" smtClean="0"/>
              <a:t>‹#›</a:t>
            </a:fld>
            <a:endParaRPr lang="en-US"/>
          </a:p>
        </p:txBody>
      </p:sp>
    </p:spTree>
    <p:extLst>
      <p:ext uri="{BB962C8B-B14F-4D97-AF65-F5344CB8AC3E}">
        <p14:creationId xmlns:p14="http://schemas.microsoft.com/office/powerpoint/2010/main" val="30962641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67AEC7A-D949-431D-AF23-04BA1F5B5870}" type="datetimeFigureOut">
              <a:rPr lang="en-US" smtClean="0"/>
              <a:t>8/28/2023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04B7F3-23C4-4270-963B-953945861C01}" type="slidenum">
              <a:rPr lang="en-US" smtClean="0"/>
              <a:t>‹#›</a:t>
            </a:fld>
            <a:endParaRPr lang="en-US"/>
          </a:p>
        </p:txBody>
      </p:sp>
    </p:spTree>
    <p:extLst>
      <p:ext uri="{BB962C8B-B14F-4D97-AF65-F5344CB8AC3E}">
        <p14:creationId xmlns:p14="http://schemas.microsoft.com/office/powerpoint/2010/main" val="5784924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7AEC7A-D949-431D-AF23-04BA1F5B5870}" type="datetimeFigureOut">
              <a:rPr lang="en-US" smtClean="0"/>
              <a:t>8/28/2023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04B7F3-23C4-4270-963B-953945861C01}" type="slidenum">
              <a:rPr lang="en-US" smtClean="0"/>
              <a:t>‹#›</a:t>
            </a:fld>
            <a:endParaRPr lang="en-US"/>
          </a:p>
        </p:txBody>
      </p:sp>
    </p:spTree>
    <p:extLst>
      <p:ext uri="{BB962C8B-B14F-4D97-AF65-F5344CB8AC3E}">
        <p14:creationId xmlns:p14="http://schemas.microsoft.com/office/powerpoint/2010/main" val="41029084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 dirty="0"/>
              <a:t>DISORDERS OF CALCIUM, PHOSPHATE AND MAGNESIUM METABOLISM</a:t>
            </a:r>
            <a:endParaRPr lang="en-US" dirty="0"/>
          </a:p>
        </p:txBody>
      </p:sp>
      <p:sp>
        <p:nvSpPr>
          <p:cNvPr id="3" name="Subtitle 2"/>
          <p:cNvSpPr>
            <a:spLocks noGrp="1"/>
          </p:cNvSpPr>
          <p:nvPr>
            <p:ph type="subTitle" idx="1"/>
          </p:nvPr>
        </p:nvSpPr>
        <p:spPr/>
        <p:txBody>
          <a:bodyPr/>
          <a:lstStyle/>
          <a:p>
            <a:r>
              <a:rPr lang="en" dirty="0"/>
              <a:t>Asst. Dr Ilija Jeftić</a:t>
            </a:r>
            <a:endParaRPr lang="en-US" dirty="0"/>
          </a:p>
        </p:txBody>
      </p:sp>
      <p:pic>
        <p:nvPicPr>
          <p:cNvPr id="4" name="Picture 2" descr="H:\Grbovi fakulteta i univerziteta.png"/>
          <p:cNvPicPr>
            <a:picLocks noChangeAspect="1" noChangeArrowheads="1"/>
          </p:cNvPicPr>
          <p:nvPr/>
        </p:nvPicPr>
        <p:blipFill>
          <a:blip r:embed="rId3" cstate="print"/>
          <a:srcRect/>
          <a:stretch>
            <a:fillRect/>
          </a:stretch>
        </p:blipFill>
        <p:spPr bwMode="auto">
          <a:xfrm>
            <a:off x="5253583" y="5494527"/>
            <a:ext cx="1684833" cy="1224136"/>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A134EC62-E7B5-4728-A7FE-3758188B631D}" type="slidenum">
              <a:rPr lang="en-US" smtClean="0"/>
              <a:t>1</a:t>
            </a:fld>
            <a:endParaRPr lang="en-US"/>
          </a:p>
        </p:txBody>
      </p:sp>
    </p:spTree>
    <p:extLst>
      <p:ext uri="{BB962C8B-B14F-4D97-AF65-F5344CB8AC3E}">
        <p14:creationId xmlns:p14="http://schemas.microsoft.com/office/powerpoint/2010/main" val="4067616605"/>
      </p:ext>
    </p:extLst>
  </p:cSld>
  <p:clrMapOvr>
    <a:masterClrMapping/>
  </p:clrMapOvr>
  <mc:AlternateContent xmlns:mc="http://schemas.openxmlformats.org/markup-compatibility/2006" xmlns:p14="http://schemas.microsoft.com/office/powerpoint/2010/main">
    <mc:Choice Requires="p14">
      <p:transition spd="slow" p14:dur="2000" advTm="21010"/>
    </mc:Choice>
    <mc:Fallback xmlns="">
      <p:transition spd="slow" advTm="2101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The role of phosphate</a:t>
            </a:r>
            <a:endParaRPr lang="en-US" dirty="0"/>
          </a:p>
        </p:txBody>
      </p:sp>
      <p:sp>
        <p:nvSpPr>
          <p:cNvPr id="3" name="Content Placeholder 2"/>
          <p:cNvSpPr>
            <a:spLocks noGrp="1"/>
          </p:cNvSpPr>
          <p:nvPr>
            <p:ph idx="1"/>
          </p:nvPr>
        </p:nvSpPr>
        <p:spPr/>
        <p:txBody>
          <a:bodyPr/>
          <a:lstStyle/>
          <a:p>
            <a:pPr marL="355600" indent="-343535">
              <a:lnSpc>
                <a:spcPct val="100000"/>
              </a:lnSpc>
              <a:spcBef>
                <a:spcPts val="675"/>
              </a:spcBef>
              <a:buFont typeface="Arial"/>
              <a:buChar char="•"/>
              <a:tabLst>
                <a:tab pos="355600" algn="l"/>
                <a:tab pos="356235" algn="l"/>
              </a:tabLst>
            </a:pPr>
            <a:r>
              <a:rPr lang="en" spc="5" dirty="0">
                <a:cs typeface="Calibri"/>
              </a:rPr>
              <a:t>building </a:t>
            </a:r>
            <a:r>
              <a:rPr lang="en" dirty="0">
                <a:cs typeface="Calibri"/>
              </a:rPr>
              <a:t>and</a:t>
            </a:r>
            <a:r>
              <a:rPr lang="en" spc="-235" dirty="0">
                <a:cs typeface="Calibri"/>
              </a:rPr>
              <a:t> </a:t>
            </a:r>
            <a:r>
              <a:rPr lang="en" spc="-5" dirty="0">
                <a:cs typeface="Calibri"/>
              </a:rPr>
              <a:t>teeth</a:t>
            </a:r>
            <a:endParaRPr lang="sr-Cyrl-RS" dirty="0">
              <a:cs typeface="Calibri"/>
            </a:endParaRPr>
          </a:p>
          <a:p>
            <a:pPr marL="355600" indent="-343535">
              <a:lnSpc>
                <a:spcPct val="100000"/>
              </a:lnSpc>
              <a:spcBef>
                <a:spcPts val="570"/>
              </a:spcBef>
              <a:buFont typeface="Arial"/>
              <a:buChar char="•"/>
              <a:tabLst>
                <a:tab pos="355600" algn="l"/>
                <a:tab pos="356235" algn="l"/>
              </a:tabLst>
            </a:pPr>
            <a:r>
              <a:rPr lang="en" spc="-5" dirty="0">
                <a:cs typeface="Calibri"/>
              </a:rPr>
              <a:t>production of high energy</a:t>
            </a:r>
            <a:r>
              <a:rPr lang="en" spc="-215" dirty="0">
                <a:cs typeface="Calibri"/>
              </a:rPr>
              <a:t> </a:t>
            </a:r>
            <a:r>
              <a:rPr lang="en" spc="5" dirty="0">
                <a:cs typeface="Calibri"/>
              </a:rPr>
              <a:t>compounds</a:t>
            </a:r>
            <a:endParaRPr lang="sr-Cyrl-RS" dirty="0">
              <a:cs typeface="Calibri"/>
            </a:endParaRPr>
          </a:p>
          <a:p>
            <a:pPr marL="355600" indent="-343535">
              <a:lnSpc>
                <a:spcPct val="100000"/>
              </a:lnSpc>
              <a:spcBef>
                <a:spcPts val="575"/>
              </a:spcBef>
              <a:buFont typeface="Arial"/>
              <a:buChar char="•"/>
              <a:tabLst>
                <a:tab pos="355600" algn="l"/>
                <a:tab pos="356235" algn="l"/>
              </a:tabLst>
            </a:pPr>
            <a:r>
              <a:rPr lang="en" spc="-10" dirty="0">
                <a:cs typeface="Calibri"/>
              </a:rPr>
              <a:t>synthesis of </a:t>
            </a:r>
            <a:r>
              <a:rPr lang="en" spc="-5" dirty="0">
                <a:cs typeface="Calibri"/>
              </a:rPr>
              <a:t>RNA </a:t>
            </a:r>
            <a:r>
              <a:rPr lang="en" dirty="0">
                <a:cs typeface="Calibri"/>
              </a:rPr>
              <a:t>and </a:t>
            </a:r>
            <a:r>
              <a:rPr lang="en" spc="10" dirty="0">
                <a:cs typeface="Calibri"/>
              </a:rPr>
              <a:t>DNA</a:t>
            </a:r>
            <a:endParaRPr lang="en-US" dirty="0">
              <a:cs typeface="Calibri"/>
            </a:endParaRPr>
          </a:p>
          <a:p>
            <a:pPr marL="355600" indent="-343535">
              <a:lnSpc>
                <a:spcPct val="100000"/>
              </a:lnSpc>
              <a:spcBef>
                <a:spcPts val="575"/>
              </a:spcBef>
              <a:buFont typeface="Arial"/>
              <a:buChar char="•"/>
              <a:tabLst>
                <a:tab pos="355600" algn="l"/>
                <a:tab pos="356235" algn="l"/>
              </a:tabLst>
            </a:pPr>
            <a:r>
              <a:rPr lang="sr-Latn-RS" spc="-10" dirty="0">
                <a:cs typeface="Calibri"/>
              </a:rPr>
              <a:t>S</a:t>
            </a:r>
            <a:r>
              <a:rPr lang="en" spc="-10" dirty="0">
                <a:cs typeface="Calibri"/>
              </a:rPr>
              <a:t>ynthesis of</a:t>
            </a:r>
            <a:r>
              <a:rPr lang="en" spc="20" dirty="0">
                <a:cs typeface="Calibri"/>
              </a:rPr>
              <a:t> </a:t>
            </a:r>
            <a:r>
              <a:rPr lang="en" spc="5" dirty="0">
                <a:cs typeface="Calibri"/>
              </a:rPr>
              <a:t>coenzyme</a:t>
            </a:r>
            <a:endParaRPr lang="sr-Cyrl-RS" dirty="0">
              <a:cs typeface="Calibri"/>
            </a:endParaRPr>
          </a:p>
          <a:p>
            <a:pPr marL="355600" indent="-343535">
              <a:lnSpc>
                <a:spcPct val="100000"/>
              </a:lnSpc>
              <a:spcBef>
                <a:spcPts val="575"/>
              </a:spcBef>
              <a:buFont typeface="Arial"/>
              <a:buChar char="•"/>
              <a:tabLst>
                <a:tab pos="355600" algn="l"/>
                <a:tab pos="356235" algn="l"/>
              </a:tabLst>
            </a:pPr>
            <a:r>
              <a:rPr lang="sr-Latn-RS" spc="-10" dirty="0">
                <a:cs typeface="Calibri"/>
              </a:rPr>
              <a:t>S</a:t>
            </a:r>
            <a:r>
              <a:rPr lang="en" spc="-10" dirty="0">
                <a:cs typeface="Calibri"/>
              </a:rPr>
              <a:t>ynthesis of </a:t>
            </a:r>
            <a:r>
              <a:rPr lang="en" dirty="0">
                <a:cs typeface="Calibri"/>
              </a:rPr>
              <a:t>phosphoproteins and</a:t>
            </a:r>
            <a:r>
              <a:rPr lang="en" spc="-130" dirty="0">
                <a:cs typeface="Calibri"/>
              </a:rPr>
              <a:t> </a:t>
            </a:r>
            <a:r>
              <a:rPr lang="en" spc="-10" dirty="0">
                <a:cs typeface="Calibri"/>
              </a:rPr>
              <a:t>phospholipids</a:t>
            </a:r>
            <a:endParaRPr lang="sr-Cyrl-RS" dirty="0">
              <a:cs typeface="Calibri"/>
            </a:endParaRPr>
          </a:p>
          <a:p>
            <a:pPr marL="355600" indent="-343535">
              <a:lnSpc>
                <a:spcPct val="100000"/>
              </a:lnSpc>
              <a:spcBef>
                <a:spcPts val="575"/>
              </a:spcBef>
              <a:buFont typeface="Arial"/>
              <a:buChar char="•"/>
              <a:tabLst>
                <a:tab pos="355600" algn="l"/>
                <a:tab pos="356235" algn="l"/>
              </a:tabLst>
            </a:pPr>
            <a:r>
              <a:rPr lang="sr-Latn-RS" spc="-15" dirty="0">
                <a:cs typeface="Calibri"/>
              </a:rPr>
              <a:t>A</a:t>
            </a:r>
            <a:r>
              <a:rPr lang="en" spc="-15" dirty="0">
                <a:cs typeface="Calibri"/>
              </a:rPr>
              <a:t>ctivation </a:t>
            </a:r>
            <a:r>
              <a:rPr lang="en" dirty="0">
                <a:cs typeface="Calibri"/>
              </a:rPr>
              <a:t>of enzymes </a:t>
            </a:r>
            <a:r>
              <a:rPr lang="en" spc="5" dirty="0">
                <a:cs typeface="Calibri"/>
              </a:rPr>
              <a:t>by the process</a:t>
            </a:r>
            <a:r>
              <a:rPr lang="en" spc="-90" dirty="0">
                <a:cs typeface="Calibri"/>
              </a:rPr>
              <a:t> of </a:t>
            </a:r>
            <a:r>
              <a:rPr lang="en" spc="-5" dirty="0">
                <a:cs typeface="Calibri"/>
              </a:rPr>
              <a:t>phosphorylation</a:t>
            </a:r>
            <a:endParaRPr lang="sr-Cyrl-RS" dirty="0">
              <a:cs typeface="Calibri"/>
            </a:endParaRPr>
          </a:p>
          <a:p>
            <a:pPr marL="355600" indent="-343535">
              <a:lnSpc>
                <a:spcPct val="100000"/>
              </a:lnSpc>
              <a:spcBef>
                <a:spcPts val="575"/>
              </a:spcBef>
              <a:buFont typeface="Arial"/>
              <a:buChar char="•"/>
              <a:tabLst>
                <a:tab pos="355600" algn="l"/>
                <a:tab pos="356235" algn="l"/>
              </a:tabLst>
            </a:pPr>
            <a:r>
              <a:rPr lang="en" spc="-20" dirty="0">
                <a:cs typeface="Calibri"/>
              </a:rPr>
              <a:t>maintenance of acid-base</a:t>
            </a:r>
            <a:r>
              <a:rPr lang="en" spc="60" dirty="0">
                <a:cs typeface="Calibri"/>
              </a:rPr>
              <a:t> </a:t>
            </a:r>
            <a:r>
              <a:rPr lang="en" spc="-10" dirty="0">
                <a:cs typeface="Calibri"/>
              </a:rPr>
              <a:t>balance</a:t>
            </a:r>
            <a:endParaRPr lang="sr-Cyrl-RS" dirty="0">
              <a:cs typeface="Calibri"/>
            </a:endParaRPr>
          </a:p>
          <a:p>
            <a:pPr marL="355600" indent="-343535">
              <a:lnSpc>
                <a:spcPct val="100000"/>
              </a:lnSpc>
              <a:spcBef>
                <a:spcPts val="650"/>
              </a:spcBef>
              <a:buFont typeface="Arial"/>
              <a:buChar char="•"/>
              <a:tabLst>
                <a:tab pos="355600" algn="l"/>
                <a:tab pos="356235" algn="l"/>
              </a:tabLst>
            </a:pPr>
            <a:r>
              <a:rPr lang="en" spc="-10" dirty="0">
                <a:cs typeface="Calibri"/>
              </a:rPr>
              <a:t>transport </a:t>
            </a:r>
            <a:r>
              <a:rPr lang="en" spc="-5" dirty="0">
                <a:cs typeface="Calibri"/>
              </a:rPr>
              <a:t>of oxygen </a:t>
            </a:r>
            <a:r>
              <a:rPr lang="en" dirty="0">
                <a:cs typeface="Calibri"/>
              </a:rPr>
              <a:t>to </a:t>
            </a:r>
            <a:r>
              <a:rPr lang="en" spc="-20" dirty="0">
                <a:cs typeface="Calibri"/>
              </a:rPr>
              <a:t>tissues </a:t>
            </a:r>
            <a:r>
              <a:rPr lang="en" dirty="0">
                <a:cs typeface="Calibri"/>
              </a:rPr>
              <a:t>(2.3</a:t>
            </a:r>
            <a:r>
              <a:rPr lang="en" spc="-145" dirty="0">
                <a:cs typeface="Calibri"/>
              </a:rPr>
              <a:t> </a:t>
            </a:r>
            <a:r>
              <a:rPr lang="en" spc="5" dirty="0">
                <a:cs typeface="Calibri"/>
              </a:rPr>
              <a:t>DPG)</a:t>
            </a:r>
            <a:endParaRPr lang="en-US" dirty="0">
              <a:cs typeface="Calibri"/>
            </a:endParaRP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10</a:t>
            </a:fld>
            <a:endParaRPr lang="en-US"/>
          </a:p>
        </p:txBody>
      </p:sp>
    </p:spTree>
    <p:extLst>
      <p:ext uri="{BB962C8B-B14F-4D97-AF65-F5344CB8AC3E}">
        <p14:creationId xmlns:p14="http://schemas.microsoft.com/office/powerpoint/2010/main" val="552433333"/>
      </p:ext>
    </p:extLst>
  </p:cSld>
  <p:clrMapOvr>
    <a:masterClrMapping/>
  </p:clrMapOvr>
  <mc:AlternateContent xmlns:mc="http://schemas.openxmlformats.org/markup-compatibility/2006" xmlns:p14="http://schemas.microsoft.com/office/powerpoint/2010/main">
    <mc:Choice Requires="p14">
      <p:transition spd="slow" p14:dur="2000" advTm="32387"/>
    </mc:Choice>
    <mc:Fallback xmlns="">
      <p:transition spd="slow" advTm="32387"/>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Control of calcium and phosphate metabolism</a:t>
            </a:r>
            <a:endParaRPr lang="en-US" dirty="0"/>
          </a:p>
        </p:txBody>
      </p:sp>
      <p:sp>
        <p:nvSpPr>
          <p:cNvPr id="3" name="Content Placeholder 2"/>
          <p:cNvSpPr>
            <a:spLocks noGrp="1"/>
          </p:cNvSpPr>
          <p:nvPr>
            <p:ph idx="1"/>
          </p:nvPr>
        </p:nvSpPr>
        <p:spPr/>
        <p:txBody>
          <a:bodyPr/>
          <a:lstStyle/>
          <a:p>
            <a:pPr marL="0" indent="0">
              <a:buNone/>
            </a:pPr>
            <a:r>
              <a:rPr lang="en" dirty="0"/>
              <a:t>The metabolism of calcium and phosphate is closely related to  </a:t>
            </a:r>
          </a:p>
          <a:p>
            <a:r>
              <a:rPr lang="en" dirty="0"/>
              <a:t>metabolism of </a:t>
            </a:r>
            <a:r>
              <a:rPr lang="en" dirty="0">
                <a:solidFill>
                  <a:srgbClr val="0070C0"/>
                </a:solidFill>
              </a:rPr>
              <a:t>skeletal system</a:t>
            </a:r>
          </a:p>
          <a:p>
            <a:r>
              <a:rPr lang="en" dirty="0">
                <a:solidFill>
                  <a:srgbClr val="0070C0"/>
                </a:solidFill>
              </a:rPr>
              <a:t>kidney </a:t>
            </a:r>
            <a:r>
              <a:rPr lang="en" dirty="0"/>
              <a:t>function and </a:t>
            </a:r>
          </a:p>
          <a:p>
            <a:r>
              <a:rPr lang="en" dirty="0"/>
              <a:t>function of </a:t>
            </a:r>
            <a:r>
              <a:rPr lang="en" dirty="0">
                <a:solidFill>
                  <a:srgbClr val="0070C0"/>
                </a:solidFill>
              </a:rPr>
              <a:t>the gastrointestinal tract</a:t>
            </a: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11</a:t>
            </a:fld>
            <a:endParaRPr lang="en-US"/>
          </a:p>
        </p:txBody>
      </p:sp>
    </p:spTree>
    <p:extLst>
      <p:ext uri="{BB962C8B-B14F-4D97-AF65-F5344CB8AC3E}">
        <p14:creationId xmlns:p14="http://schemas.microsoft.com/office/powerpoint/2010/main" val="3741350232"/>
      </p:ext>
    </p:extLst>
  </p:cSld>
  <p:clrMapOvr>
    <a:masterClrMapping/>
  </p:clrMapOvr>
  <mc:AlternateContent xmlns:mc="http://schemas.openxmlformats.org/markup-compatibility/2006" xmlns:p14="http://schemas.microsoft.com/office/powerpoint/2010/main">
    <mc:Choice Requires="p14">
      <p:transition spd="slow" p14:dur="2000" advTm="9593"/>
    </mc:Choice>
    <mc:Fallback xmlns="">
      <p:transition spd="slow" advTm="9593"/>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Control of calcium and phosphate metabolism</a:t>
            </a:r>
            <a:endParaRPr lang="en-US" dirty="0"/>
          </a:p>
        </p:txBody>
      </p:sp>
      <p:sp>
        <p:nvSpPr>
          <p:cNvPr id="3" name="Content Placeholder 2"/>
          <p:cNvSpPr>
            <a:spLocks noGrp="1"/>
          </p:cNvSpPr>
          <p:nvPr>
            <p:ph idx="1"/>
          </p:nvPr>
        </p:nvSpPr>
        <p:spPr/>
        <p:txBody>
          <a:bodyPr/>
          <a:lstStyle/>
          <a:p>
            <a:pPr marL="0" indent="0">
              <a:buNone/>
            </a:pPr>
            <a:r>
              <a:rPr lang="en" dirty="0"/>
              <a:t>Neurohumoral regulation:</a:t>
            </a:r>
          </a:p>
          <a:p>
            <a:r>
              <a:rPr lang="en" dirty="0">
                <a:solidFill>
                  <a:srgbClr val="C00000"/>
                </a:solidFill>
              </a:rPr>
              <a:t>parathyroid hormone </a:t>
            </a:r>
            <a:r>
              <a:rPr lang="en" dirty="0"/>
              <a:t>(parathormone)</a:t>
            </a:r>
          </a:p>
          <a:p>
            <a:r>
              <a:rPr lang="en" dirty="0">
                <a:solidFill>
                  <a:srgbClr val="C00000"/>
                </a:solidFill>
              </a:rPr>
              <a:t>an active form of vitamin D </a:t>
            </a:r>
            <a:r>
              <a:rPr lang="en" dirty="0"/>
              <a:t>(calcitriol)</a:t>
            </a:r>
          </a:p>
          <a:p>
            <a:r>
              <a:rPr lang="en" dirty="0">
                <a:solidFill>
                  <a:srgbClr val="C00000"/>
                </a:solidFill>
              </a:rPr>
              <a:t>calcitonin</a:t>
            </a:r>
            <a:endParaRPr lang="en-US" dirty="0">
              <a:solidFill>
                <a:srgbClr val="C00000"/>
              </a:solidFill>
            </a:endParaRPr>
          </a:p>
        </p:txBody>
      </p:sp>
      <p:sp>
        <p:nvSpPr>
          <p:cNvPr id="4" name="Slide Number Placeholder 3"/>
          <p:cNvSpPr>
            <a:spLocks noGrp="1"/>
          </p:cNvSpPr>
          <p:nvPr>
            <p:ph type="sldNum" sz="quarter" idx="12"/>
          </p:nvPr>
        </p:nvSpPr>
        <p:spPr/>
        <p:txBody>
          <a:bodyPr/>
          <a:lstStyle/>
          <a:p>
            <a:fld id="{A134EC62-E7B5-4728-A7FE-3758188B631D}" type="slidenum">
              <a:rPr lang="en-US" smtClean="0"/>
              <a:t>12</a:t>
            </a:fld>
            <a:endParaRPr lang="en-US"/>
          </a:p>
        </p:txBody>
      </p:sp>
    </p:spTree>
    <p:extLst>
      <p:ext uri="{BB962C8B-B14F-4D97-AF65-F5344CB8AC3E}">
        <p14:creationId xmlns:p14="http://schemas.microsoft.com/office/powerpoint/2010/main" val="3865591506"/>
      </p:ext>
    </p:extLst>
  </p:cSld>
  <p:clrMapOvr>
    <a:masterClrMapping/>
  </p:clrMapOvr>
  <mc:AlternateContent xmlns:mc="http://schemas.openxmlformats.org/markup-compatibility/2006" xmlns:p14="http://schemas.microsoft.com/office/powerpoint/2010/main">
    <mc:Choice Requires="p14">
      <p:transition spd="slow" p14:dur="2000" advTm="11885"/>
    </mc:Choice>
    <mc:Fallback xmlns="">
      <p:transition spd="slow" advTm="11885"/>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Control of calcium and phosphate metabolism</a:t>
            </a:r>
            <a:endParaRPr lang="en-US" dirty="0"/>
          </a:p>
        </p:txBody>
      </p:sp>
      <p:sp>
        <p:nvSpPr>
          <p:cNvPr id="3" name="Content Placeholder 2"/>
          <p:cNvSpPr>
            <a:spLocks noGrp="1"/>
          </p:cNvSpPr>
          <p:nvPr>
            <p:ph idx="1"/>
          </p:nvPr>
        </p:nvSpPr>
        <p:spPr/>
        <p:txBody>
          <a:bodyPr>
            <a:normAutofit/>
          </a:bodyPr>
          <a:lstStyle/>
          <a:p>
            <a:pPr marL="0" indent="0">
              <a:buNone/>
            </a:pPr>
            <a:r>
              <a:rPr lang="en" sz="2600" dirty="0"/>
              <a:t>The concentration of calcium and phosphate in the serum is maintained in a very small range, and </a:t>
            </a:r>
            <a:r>
              <a:rPr lang="en" sz="2600" dirty="0">
                <a:solidFill>
                  <a:srgbClr val="0070C0"/>
                </a:solidFill>
              </a:rPr>
              <a:t>the product of their concentration is constant </a:t>
            </a:r>
            <a:r>
              <a:rPr lang="en" sz="2600" dirty="0"/>
              <a:t>:</a:t>
            </a:r>
          </a:p>
          <a:p>
            <a:pPr marL="0" indent="0" algn="ctr">
              <a:buNone/>
            </a:pPr>
            <a:endParaRPr lang="en-US" sz="2600" dirty="0"/>
          </a:p>
          <a:p>
            <a:pPr marL="0" indent="0" algn="ctr">
              <a:buNone/>
            </a:pPr>
            <a:r>
              <a:rPr lang="en" sz="2600" dirty="0"/>
              <a:t>[Ca] x [HPO4] = const.</a:t>
            </a:r>
          </a:p>
          <a:p>
            <a:pPr marL="0" indent="0" algn="ctr">
              <a:buNone/>
            </a:pPr>
            <a:endParaRPr lang="en-US" sz="2600" dirty="0"/>
          </a:p>
          <a:p>
            <a:r>
              <a:rPr lang="en" sz="2600" dirty="0"/>
              <a:t>the calcium level is regulated by controlling the absorption of calcium from the gastrointestinal tract and by controlling the redistribution of calcium between the bone system and the extracellular fluid</a:t>
            </a:r>
          </a:p>
          <a:p>
            <a:r>
              <a:rPr lang="en" sz="2600" dirty="0"/>
              <a:t>The level of phosphate in the serum is mainly regulated by the control of phosphate excretion through the kidneys</a:t>
            </a:r>
            <a:endParaRPr lang="en-US" sz="2600" dirty="0"/>
          </a:p>
        </p:txBody>
      </p:sp>
      <p:sp>
        <p:nvSpPr>
          <p:cNvPr id="4" name="Slide Number Placeholder 3"/>
          <p:cNvSpPr>
            <a:spLocks noGrp="1"/>
          </p:cNvSpPr>
          <p:nvPr>
            <p:ph type="sldNum" sz="quarter" idx="12"/>
          </p:nvPr>
        </p:nvSpPr>
        <p:spPr/>
        <p:txBody>
          <a:bodyPr/>
          <a:lstStyle/>
          <a:p>
            <a:fld id="{A134EC62-E7B5-4728-A7FE-3758188B631D}" type="slidenum">
              <a:rPr lang="en-US" smtClean="0"/>
              <a:t>13</a:t>
            </a:fld>
            <a:endParaRPr lang="en-US"/>
          </a:p>
        </p:txBody>
      </p:sp>
    </p:spTree>
    <p:extLst>
      <p:ext uri="{BB962C8B-B14F-4D97-AF65-F5344CB8AC3E}">
        <p14:creationId xmlns:p14="http://schemas.microsoft.com/office/powerpoint/2010/main" val="3182444433"/>
      </p:ext>
    </p:extLst>
  </p:cSld>
  <p:clrMapOvr>
    <a:masterClrMapping/>
  </p:clrMapOvr>
  <mc:AlternateContent xmlns:mc="http://schemas.openxmlformats.org/markup-compatibility/2006" xmlns:p14="http://schemas.microsoft.com/office/powerpoint/2010/main">
    <mc:Choice Requires="p14">
      <p:transition spd="slow" p14:dur="2000" advTm="40778"/>
    </mc:Choice>
    <mc:Fallback xmlns="">
      <p:transition spd="slow" advTm="40778"/>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Parathormone</a:t>
            </a:r>
            <a:endParaRPr lang="en-US" dirty="0"/>
          </a:p>
        </p:txBody>
      </p:sp>
      <p:sp>
        <p:nvSpPr>
          <p:cNvPr id="3" name="Content Placeholder 2"/>
          <p:cNvSpPr>
            <a:spLocks noGrp="1"/>
          </p:cNvSpPr>
          <p:nvPr>
            <p:ph idx="1"/>
          </p:nvPr>
        </p:nvSpPr>
        <p:spPr>
          <a:xfrm>
            <a:off x="838200" y="1825625"/>
            <a:ext cx="6213049" cy="4351338"/>
          </a:xfrm>
        </p:spPr>
        <p:txBody>
          <a:bodyPr>
            <a:normAutofit lnSpcReduction="10000"/>
          </a:bodyPr>
          <a:lstStyle/>
          <a:p>
            <a:r>
              <a:rPr lang="en" dirty="0"/>
              <a:t>synthesized and secreted by the parathyroid glands in response to </a:t>
            </a:r>
            <a:r>
              <a:rPr lang="en" dirty="0">
                <a:solidFill>
                  <a:srgbClr val="0070C0"/>
                </a:solidFill>
              </a:rPr>
              <a:t>a reduced concentration </a:t>
            </a:r>
            <a:r>
              <a:rPr lang="en" dirty="0"/>
              <a:t>of ionized calcium</a:t>
            </a:r>
          </a:p>
          <a:p>
            <a:r>
              <a:rPr lang="en" dirty="0"/>
              <a:t>Parathormone achieves </a:t>
            </a:r>
            <a:r>
              <a:rPr lang="en" dirty="0">
                <a:solidFill>
                  <a:srgbClr val="C00000"/>
                </a:solidFill>
              </a:rPr>
              <a:t>direct effects </a:t>
            </a:r>
            <a:r>
              <a:rPr lang="en" dirty="0"/>
              <a:t>in the bone system and kidneys, and </a:t>
            </a:r>
            <a:r>
              <a:rPr lang="en" dirty="0">
                <a:solidFill>
                  <a:srgbClr val="C00000"/>
                </a:solidFill>
              </a:rPr>
              <a:t>indirect effects </a:t>
            </a:r>
            <a:r>
              <a:rPr lang="en" dirty="0"/>
              <a:t>by stimulating the synthesis of the active form of vitamin D. </a:t>
            </a:r>
          </a:p>
          <a:p>
            <a:r>
              <a:rPr lang="en" dirty="0"/>
              <a:t>vitamin D increases the absorption of calcium in the gastrointestinal tract</a:t>
            </a: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14</a:t>
            </a:fld>
            <a:endParaRPr lang="en-US"/>
          </a:p>
        </p:txBody>
      </p:sp>
      <p:sp>
        <p:nvSpPr>
          <p:cNvPr id="11" name="object 9"/>
          <p:cNvSpPr/>
          <p:nvPr/>
        </p:nvSpPr>
        <p:spPr>
          <a:xfrm>
            <a:off x="7195205" y="639497"/>
            <a:ext cx="4587823" cy="5716853"/>
          </a:xfrm>
          <a:prstGeom prst="rect">
            <a:avLst/>
          </a:prstGeom>
          <a:blipFill>
            <a:blip r:embed="rId2"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2753869601"/>
      </p:ext>
    </p:extLst>
  </p:cSld>
  <p:clrMapOvr>
    <a:masterClrMapping/>
  </p:clrMapOvr>
  <mc:AlternateContent xmlns:mc="http://schemas.openxmlformats.org/markup-compatibility/2006" xmlns:p14="http://schemas.microsoft.com/office/powerpoint/2010/main">
    <mc:Choice Requires="p14">
      <p:transition spd="slow" p14:dur="2000" advTm="30451"/>
    </mc:Choice>
    <mc:Fallback xmlns="">
      <p:transition spd="slow" advTm="30451"/>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Regulation of parathormone secretion</a:t>
            </a:r>
            <a:endParaRPr lang="en-US" dirty="0"/>
          </a:p>
        </p:txBody>
      </p:sp>
      <p:sp>
        <p:nvSpPr>
          <p:cNvPr id="3" name="Content Placeholder 2"/>
          <p:cNvSpPr>
            <a:spLocks noGrp="1"/>
          </p:cNvSpPr>
          <p:nvPr>
            <p:ph idx="1"/>
          </p:nvPr>
        </p:nvSpPr>
        <p:spPr/>
        <p:txBody>
          <a:bodyPr/>
          <a:lstStyle/>
          <a:p>
            <a:pPr marL="0" marR="17780" indent="0">
              <a:lnSpc>
                <a:spcPct val="110800"/>
              </a:lnSpc>
              <a:spcBef>
                <a:spcPts val="60"/>
              </a:spcBef>
              <a:buNone/>
            </a:pPr>
            <a:r>
              <a:rPr lang="en" spc="10" dirty="0">
                <a:cs typeface="Calibri"/>
              </a:rPr>
              <a:t>Calcium </a:t>
            </a:r>
            <a:r>
              <a:rPr lang="en" spc="-10" dirty="0">
                <a:cs typeface="Calibri"/>
              </a:rPr>
              <a:t>receptors </a:t>
            </a:r>
            <a:r>
              <a:rPr lang="en" spc="-5" dirty="0">
                <a:cs typeface="Calibri"/>
              </a:rPr>
              <a:t>on </a:t>
            </a:r>
            <a:r>
              <a:rPr lang="en" dirty="0">
                <a:cs typeface="Calibri"/>
              </a:rPr>
              <a:t>the membrane </a:t>
            </a:r>
            <a:r>
              <a:rPr lang="en" spc="-10" dirty="0">
                <a:cs typeface="Calibri"/>
              </a:rPr>
              <a:t>of parathyroid </a:t>
            </a:r>
            <a:r>
              <a:rPr lang="en" spc="-20" dirty="0">
                <a:cs typeface="Calibri"/>
              </a:rPr>
              <a:t>cells </a:t>
            </a:r>
            <a:r>
              <a:rPr lang="en" spc="-5" dirty="0">
                <a:cs typeface="Calibri"/>
              </a:rPr>
              <a:t>detect </a:t>
            </a:r>
            <a:r>
              <a:rPr lang="en" spc="10" dirty="0">
                <a:cs typeface="Calibri"/>
              </a:rPr>
              <a:t>changes </a:t>
            </a:r>
            <a:r>
              <a:rPr lang="en" dirty="0">
                <a:cs typeface="Calibri"/>
              </a:rPr>
              <a:t>in </a:t>
            </a:r>
            <a:r>
              <a:rPr lang="en" spc="-10" dirty="0">
                <a:cs typeface="Calibri"/>
              </a:rPr>
              <a:t>the concentration of calcium </a:t>
            </a:r>
            <a:r>
              <a:rPr lang="en" dirty="0">
                <a:cs typeface="Calibri"/>
              </a:rPr>
              <a:t>in </a:t>
            </a:r>
            <a:r>
              <a:rPr lang="en" spc="-20" dirty="0">
                <a:cs typeface="Calibri"/>
              </a:rPr>
              <a:t>the extracellular </a:t>
            </a:r>
            <a:r>
              <a:rPr lang="en" spc="-5" dirty="0">
                <a:cs typeface="Calibri"/>
              </a:rPr>
              <a:t>fluid.</a:t>
            </a:r>
            <a:endParaRPr lang="sr-Cyrl-RS" dirty="0">
              <a:cs typeface="Calibri"/>
            </a:endParaRPr>
          </a:p>
          <a:p>
            <a:pPr marL="0" indent="0">
              <a:lnSpc>
                <a:spcPct val="100000"/>
              </a:lnSpc>
              <a:spcBef>
                <a:spcPts val="1855"/>
              </a:spcBef>
              <a:buNone/>
            </a:pPr>
            <a:r>
              <a:rPr lang="en" dirty="0">
                <a:cs typeface="Calibri"/>
              </a:rPr>
              <a:t>Receptors </a:t>
            </a:r>
            <a:r>
              <a:rPr lang="en" spc="15" dirty="0">
                <a:cs typeface="Calibri"/>
              </a:rPr>
              <a:t>are </a:t>
            </a:r>
            <a:r>
              <a:rPr lang="en" spc="-10" dirty="0">
                <a:cs typeface="Calibri"/>
              </a:rPr>
              <a:t>G-protein </a:t>
            </a:r>
            <a:r>
              <a:rPr lang="en" spc="-5" dirty="0">
                <a:cs typeface="Calibri"/>
              </a:rPr>
              <a:t>coupled</a:t>
            </a:r>
            <a:r>
              <a:rPr lang="en" spc="-125" dirty="0">
                <a:cs typeface="Calibri"/>
              </a:rPr>
              <a:t> </a:t>
            </a:r>
            <a:r>
              <a:rPr lang="en" spc="-5" dirty="0">
                <a:cs typeface="Calibri"/>
              </a:rPr>
              <a:t>receptors:</a:t>
            </a:r>
            <a:endParaRPr lang="sr-Cyrl-RS" dirty="0">
              <a:cs typeface="Calibri"/>
            </a:endParaRPr>
          </a:p>
          <a:p>
            <a:pPr marL="393700" indent="-344170">
              <a:lnSpc>
                <a:spcPct val="100000"/>
              </a:lnSpc>
              <a:spcBef>
                <a:spcPts val="275"/>
              </a:spcBef>
              <a:buFont typeface="Arial"/>
              <a:buChar char="•"/>
              <a:tabLst>
                <a:tab pos="393700" algn="l"/>
                <a:tab pos="394335" algn="l"/>
              </a:tabLst>
            </a:pPr>
            <a:r>
              <a:rPr lang="en" spc="-15" dirty="0">
                <a:cs typeface="Calibri"/>
              </a:rPr>
              <a:t>adenylate </a:t>
            </a:r>
            <a:r>
              <a:rPr lang="en" spc="-10" dirty="0">
                <a:cs typeface="Calibri"/>
              </a:rPr>
              <a:t>cyclase</a:t>
            </a:r>
            <a:r>
              <a:rPr lang="en" spc="140" dirty="0">
                <a:cs typeface="Calibri"/>
              </a:rPr>
              <a:t> </a:t>
            </a:r>
            <a:r>
              <a:rPr lang="en" spc="10" dirty="0">
                <a:cs typeface="Calibri"/>
              </a:rPr>
              <a:t>( cAMP)</a:t>
            </a:r>
            <a:endParaRPr lang="en-US" dirty="0">
              <a:cs typeface="Calibri"/>
            </a:endParaRPr>
          </a:p>
          <a:p>
            <a:pPr marL="393700" indent="-344170">
              <a:lnSpc>
                <a:spcPct val="100000"/>
              </a:lnSpc>
              <a:spcBef>
                <a:spcPts val="270"/>
              </a:spcBef>
              <a:buFont typeface="Arial"/>
              <a:buChar char="•"/>
              <a:tabLst>
                <a:tab pos="393700" algn="l"/>
                <a:tab pos="394335" algn="l"/>
                <a:tab pos="2491740" algn="l"/>
              </a:tabLst>
            </a:pPr>
            <a:r>
              <a:rPr lang="en" spc="-5" dirty="0">
                <a:cs typeface="Calibri"/>
              </a:rPr>
              <a:t>phospholipase</a:t>
            </a:r>
            <a:r>
              <a:rPr lang="en" spc="-30" dirty="0">
                <a:cs typeface="Calibri"/>
              </a:rPr>
              <a:t> </a:t>
            </a:r>
            <a:r>
              <a:rPr lang="en" dirty="0">
                <a:cs typeface="Calibri"/>
              </a:rPr>
              <a:t>C </a:t>
            </a:r>
            <a:r>
              <a:rPr lang="en" spc="-10" dirty="0">
                <a:cs typeface="Calibri"/>
              </a:rPr>
              <a:t>( inositol</a:t>
            </a:r>
            <a:r>
              <a:rPr lang="en" spc="-45" dirty="0">
                <a:cs typeface="Calibri"/>
              </a:rPr>
              <a:t> </a:t>
            </a:r>
            <a:r>
              <a:rPr lang="en" spc="-5" dirty="0">
                <a:cs typeface="Calibri"/>
              </a:rPr>
              <a:t>phosphate)</a:t>
            </a:r>
            <a:endParaRPr lang="sr-Cyrl-RS" dirty="0">
              <a:cs typeface="Calibri"/>
            </a:endParaRPr>
          </a:p>
          <a:p>
            <a:pPr marL="50800">
              <a:lnSpc>
                <a:spcPct val="100000"/>
              </a:lnSpc>
              <a:spcBef>
                <a:spcPts val="1930"/>
              </a:spcBef>
            </a:pPr>
            <a:r>
              <a:rPr lang="en" dirty="0">
                <a:cs typeface="Calibri"/>
              </a:rPr>
              <a:t>with reduced </a:t>
            </a:r>
            <a:r>
              <a:rPr lang="en" spc="-10" dirty="0">
                <a:cs typeface="Calibri"/>
              </a:rPr>
              <a:t>concentration</a:t>
            </a:r>
            <a:r>
              <a:rPr lang="en" spc="-15" dirty="0">
                <a:cs typeface="Calibri"/>
              </a:rPr>
              <a:t> </a:t>
            </a:r>
            <a:r>
              <a:rPr lang="en" spc="-10" dirty="0">
                <a:cs typeface="Calibri"/>
              </a:rPr>
              <a:t>Ca </a:t>
            </a:r>
            <a:r>
              <a:rPr lang="en" spc="-15" baseline="26881" dirty="0">
                <a:cs typeface="Calibri"/>
              </a:rPr>
              <a:t>2+ </a:t>
            </a:r>
            <a:r>
              <a:rPr lang="en" spc="-10" dirty="0">
                <a:cs typeface="Calibri"/>
              </a:rPr>
              <a:t>:</a:t>
            </a:r>
            <a:endParaRPr lang="en-US" dirty="0">
              <a:cs typeface="Calibri"/>
            </a:endParaRPr>
          </a:p>
          <a:p>
            <a:pPr marL="50800">
              <a:lnSpc>
                <a:spcPct val="100000"/>
              </a:lnSpc>
              <a:spcBef>
                <a:spcPts val="270"/>
              </a:spcBef>
            </a:pPr>
            <a:r>
              <a:rPr lang="en" spc="-75" dirty="0">
                <a:cs typeface="Calibri"/>
              </a:rPr>
              <a:t>cAMP </a:t>
            </a:r>
            <a:r>
              <a:rPr lang="en" spc="-5" dirty="0">
                <a:cs typeface="Calibri"/>
              </a:rPr>
              <a:t>increases , </a:t>
            </a:r>
            <a:r>
              <a:rPr lang="en" spc="5" dirty="0">
                <a:cs typeface="Calibri"/>
              </a:rPr>
              <a:t>IP3 </a:t>
            </a:r>
            <a:r>
              <a:rPr lang="en" spc="-5" dirty="0">
                <a:cs typeface="Calibri"/>
              </a:rPr>
              <a:t>decreases </a:t>
            </a:r>
            <a:r>
              <a:rPr lang="en" dirty="0">
                <a:cs typeface="Calibri"/>
              </a:rPr>
              <a:t>and </a:t>
            </a:r>
            <a:r>
              <a:rPr lang="en" spc="15" dirty="0">
                <a:cs typeface="Calibri"/>
              </a:rPr>
              <a:t>is secreted</a:t>
            </a:r>
            <a:r>
              <a:rPr lang="en" spc="-10" dirty="0">
                <a:cs typeface="Calibri"/>
              </a:rPr>
              <a:t> </a:t>
            </a:r>
            <a:r>
              <a:rPr lang="en" spc="-5" dirty="0">
                <a:cs typeface="Calibri"/>
              </a:rPr>
              <a:t>PTH.</a:t>
            </a:r>
            <a:endParaRPr lang="en-US" dirty="0">
              <a:cs typeface="Calibri"/>
            </a:endParaRP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15</a:t>
            </a:fld>
            <a:endParaRPr lang="en-US"/>
          </a:p>
        </p:txBody>
      </p:sp>
    </p:spTree>
    <p:extLst>
      <p:ext uri="{BB962C8B-B14F-4D97-AF65-F5344CB8AC3E}">
        <p14:creationId xmlns:p14="http://schemas.microsoft.com/office/powerpoint/2010/main" val="2974264713"/>
      </p:ext>
    </p:extLst>
  </p:cSld>
  <p:clrMapOvr>
    <a:masterClrMapping/>
  </p:clrMapOvr>
  <mc:AlternateContent xmlns:mc="http://schemas.openxmlformats.org/markup-compatibility/2006" xmlns:p14="http://schemas.microsoft.com/office/powerpoint/2010/main">
    <mc:Choice Requires="p14">
      <p:transition spd="slow" p14:dur="2000" advTm="19396"/>
    </mc:Choice>
    <mc:Fallback xmlns="">
      <p:transition spd="slow" advTm="19396"/>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Regulation of parathormone secretion</a:t>
            </a: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16</a:t>
            </a:fld>
            <a:endParaRPr lang="en-US"/>
          </a:p>
        </p:txBody>
      </p:sp>
      <p:sp>
        <p:nvSpPr>
          <p:cNvPr id="5" name="object 8"/>
          <p:cNvSpPr/>
          <p:nvPr/>
        </p:nvSpPr>
        <p:spPr>
          <a:xfrm>
            <a:off x="370390" y="3744770"/>
            <a:ext cx="5231757" cy="2364696"/>
          </a:xfrm>
          <a:prstGeom prst="rect">
            <a:avLst/>
          </a:prstGeom>
          <a:blipFill>
            <a:blip r:embed="rId2" cstate="print">
              <a:extLst>
                <a:ext uri="{BEBA8EAE-BF5A-486C-A8C5-ECC9F3942E4B}">
                  <a14:imgProps xmlns:a14="http://schemas.microsoft.com/office/drawing/2010/main">
                    <a14:imgLayer r:embed="rId3">
                      <a14:imgEffect>
                        <a14:brightnessContrast bright="4000" contrast="18000"/>
                      </a14:imgEffect>
                    </a14:imgLayer>
                  </a14:imgProps>
                </a:ext>
              </a:extLst>
            </a:blip>
            <a:stretch>
              <a:fillRect/>
            </a:stretch>
          </a:blipFill>
        </p:spPr>
        <p:txBody>
          <a:bodyPr wrap="square" lIns="0" tIns="0" rIns="0" bIns="0" rtlCol="0"/>
          <a:lstStyle/>
          <a:p>
            <a:endParaRPr/>
          </a:p>
        </p:txBody>
      </p:sp>
      <p:sp>
        <p:nvSpPr>
          <p:cNvPr id="6" name="object 7"/>
          <p:cNvSpPr/>
          <p:nvPr/>
        </p:nvSpPr>
        <p:spPr>
          <a:xfrm>
            <a:off x="6173164" y="3744770"/>
            <a:ext cx="5436243" cy="2475015"/>
          </a:xfrm>
          <a:prstGeom prst="rect">
            <a:avLst/>
          </a:prstGeom>
          <a:blipFill>
            <a:blip r:embed="rId4" cstate="print">
              <a:extLst>
                <a:ext uri="{BEBA8EAE-BF5A-486C-A8C5-ECC9F3942E4B}">
                  <a14:imgProps xmlns:a14="http://schemas.microsoft.com/office/drawing/2010/main">
                    <a14:imgLayer r:embed="rId5">
                      <a14:imgEffect>
                        <a14:brightnessContrast bright="10000" contrast="20000"/>
                      </a14:imgEffect>
                    </a14:imgLayer>
                  </a14:imgProps>
                </a:ext>
              </a:extLst>
            </a:blip>
            <a:stretch>
              <a:fillRect/>
            </a:stretch>
          </a:blipFill>
        </p:spPr>
        <p:txBody>
          <a:bodyPr wrap="square" lIns="0" tIns="0" rIns="0" bIns="0" rtlCol="0"/>
          <a:lstStyle/>
          <a:p>
            <a:endParaRPr/>
          </a:p>
        </p:txBody>
      </p:sp>
      <p:sp>
        <p:nvSpPr>
          <p:cNvPr id="7" name="object 7"/>
          <p:cNvSpPr txBox="1"/>
          <p:nvPr/>
        </p:nvSpPr>
        <p:spPr>
          <a:xfrm>
            <a:off x="1293158" y="1973770"/>
            <a:ext cx="3082290" cy="994410"/>
          </a:xfrm>
          <a:prstGeom prst="rect">
            <a:avLst/>
          </a:prstGeom>
        </p:spPr>
        <p:txBody>
          <a:bodyPr vert="horz" wrap="square" lIns="0" tIns="12700" rIns="0" bIns="0" rtlCol="0">
            <a:spAutoFit/>
          </a:bodyPr>
          <a:lstStyle/>
          <a:p>
            <a:pPr algn="ctr">
              <a:lnSpc>
                <a:spcPct val="100000"/>
              </a:lnSpc>
              <a:spcBef>
                <a:spcPts val="100"/>
              </a:spcBef>
            </a:pPr>
            <a:r>
              <a:rPr sz="2100" dirty="0">
                <a:solidFill>
                  <a:srgbClr val="FF0000"/>
                </a:solidFill>
                <a:latin typeface="Calibri"/>
                <a:cs typeface="Calibri"/>
              </a:rPr>
              <a:t>hypocalcemia</a:t>
            </a:r>
            <a:endParaRPr sz="2100" dirty="0">
              <a:latin typeface="Calibri"/>
              <a:cs typeface="Calibri"/>
            </a:endParaRPr>
          </a:p>
          <a:p>
            <a:pPr algn="ctr">
              <a:lnSpc>
                <a:spcPct val="100000"/>
              </a:lnSpc>
              <a:spcBef>
                <a:spcPts val="35"/>
              </a:spcBef>
            </a:pPr>
            <a:r>
              <a:rPr sz="2100" b="1" spc="15" dirty="0">
                <a:latin typeface="Calibri"/>
                <a:cs typeface="Calibri"/>
              </a:rPr>
              <a:t>( </a:t>
            </a:r>
            <a:r>
              <a:rPr sz="2100" b="1" spc="15" dirty="0">
                <a:latin typeface="Symbol"/>
                <a:cs typeface="Symbol"/>
              </a:rPr>
              <a:t> </a:t>
            </a:r>
            <a:r>
              <a:rPr sz="2100" b="1" spc="15" dirty="0">
                <a:latin typeface="Calibri"/>
                <a:cs typeface="Calibri"/>
              </a:rPr>
              <a:t>cAMP</a:t>
            </a:r>
            <a:r>
              <a:rPr sz="2100" b="1" spc="-100" dirty="0">
                <a:latin typeface="Calibri"/>
                <a:cs typeface="Calibri"/>
              </a:rPr>
              <a:t> </a:t>
            </a:r>
            <a:r>
              <a:rPr sz="2100" b="1" spc="-10" dirty="0">
                <a:latin typeface="Calibri"/>
                <a:cs typeface="Calibri"/>
              </a:rPr>
              <a:t>↓IP3):</a:t>
            </a:r>
            <a:endParaRPr sz="2100" dirty="0">
              <a:latin typeface="Calibri"/>
              <a:cs typeface="Calibri"/>
            </a:endParaRPr>
          </a:p>
          <a:p>
            <a:pPr algn="ctr">
              <a:lnSpc>
                <a:spcPct val="100000"/>
              </a:lnSpc>
              <a:spcBef>
                <a:spcPts val="30"/>
              </a:spcBef>
            </a:pPr>
            <a:r>
              <a:rPr sz="2100" dirty="0">
                <a:solidFill>
                  <a:srgbClr val="FF0000"/>
                </a:solidFill>
                <a:latin typeface="Calibri"/>
                <a:cs typeface="Calibri"/>
              </a:rPr>
              <a:t>increased </a:t>
            </a:r>
            <a:r>
              <a:rPr sz="2100" spc="-5" dirty="0">
                <a:solidFill>
                  <a:srgbClr val="FF0000"/>
                </a:solidFill>
                <a:latin typeface="Calibri"/>
                <a:cs typeface="Calibri"/>
              </a:rPr>
              <a:t>release</a:t>
            </a:r>
            <a:r>
              <a:rPr sz="2100" spc="-65" dirty="0">
                <a:solidFill>
                  <a:srgbClr val="FF0000"/>
                </a:solidFill>
                <a:latin typeface="Calibri"/>
                <a:cs typeface="Calibri"/>
              </a:rPr>
              <a:t> </a:t>
            </a:r>
            <a:r>
              <a:rPr sz="2100" spc="-5" dirty="0">
                <a:solidFill>
                  <a:srgbClr val="FF0000"/>
                </a:solidFill>
                <a:latin typeface="Calibri"/>
                <a:cs typeface="Calibri"/>
              </a:rPr>
              <a:t>PTH</a:t>
            </a:r>
            <a:endParaRPr sz="2100" dirty="0">
              <a:latin typeface="Calibri"/>
              <a:cs typeface="Calibri"/>
            </a:endParaRPr>
          </a:p>
        </p:txBody>
      </p:sp>
      <p:sp>
        <p:nvSpPr>
          <p:cNvPr id="8" name="object 6"/>
          <p:cNvSpPr txBox="1"/>
          <p:nvPr/>
        </p:nvSpPr>
        <p:spPr>
          <a:xfrm>
            <a:off x="6725315" y="1961325"/>
            <a:ext cx="4023360" cy="1011174"/>
          </a:xfrm>
          <a:prstGeom prst="rect">
            <a:avLst/>
          </a:prstGeom>
        </p:spPr>
        <p:txBody>
          <a:bodyPr vert="horz" wrap="square" lIns="0" tIns="15875" rIns="0" bIns="0" rtlCol="0">
            <a:spAutoFit/>
          </a:bodyPr>
          <a:lstStyle/>
          <a:p>
            <a:pPr algn="ctr">
              <a:lnSpc>
                <a:spcPct val="100000"/>
              </a:lnSpc>
              <a:spcBef>
                <a:spcPts val="125"/>
              </a:spcBef>
            </a:pPr>
            <a:r>
              <a:rPr lang="en" sz="2100" spc="-5" dirty="0">
                <a:solidFill>
                  <a:srgbClr val="FF0000"/>
                </a:solidFill>
                <a:cs typeface="Calibri"/>
              </a:rPr>
              <a:t>hy</a:t>
            </a:r>
            <a:r>
              <a:rPr sz="2100" spc="-5" dirty="0" err="1">
                <a:solidFill>
                  <a:srgbClr val="FF0000"/>
                </a:solidFill>
                <a:cs typeface="Calibri"/>
              </a:rPr>
              <a:t>percalcemia</a:t>
            </a:r>
            <a:endParaRPr sz="2100" dirty="0">
              <a:cs typeface="Calibri"/>
            </a:endParaRPr>
          </a:p>
          <a:p>
            <a:pPr marL="84455" algn="ctr">
              <a:lnSpc>
                <a:spcPct val="100000"/>
              </a:lnSpc>
              <a:spcBef>
                <a:spcPts val="80"/>
              </a:spcBef>
            </a:pPr>
            <a:r>
              <a:rPr sz="2100" b="1" spc="30" dirty="0">
                <a:cs typeface="Calibri"/>
              </a:rPr>
              <a:t>(↓ </a:t>
            </a:r>
            <a:r>
              <a:rPr sz="2100" b="1" spc="-10" dirty="0" err="1">
                <a:cs typeface="Calibri"/>
              </a:rPr>
              <a:t>cAMP</a:t>
            </a:r>
            <a:r>
              <a:rPr sz="2100" b="1" spc="-10" dirty="0">
                <a:cs typeface="Calibri"/>
              </a:rPr>
              <a:t> </a:t>
            </a:r>
            <a:r>
              <a:rPr lang="en" sz="2100" b="1" spc="15" dirty="0">
                <a:latin typeface="Symbol"/>
                <a:cs typeface="Symbol"/>
              </a:rPr>
              <a:t> </a:t>
            </a:r>
            <a:r>
              <a:rPr sz="2100" b="1" spc="25" dirty="0">
                <a:cs typeface="Calibri"/>
              </a:rPr>
              <a:t>IP3 ):</a:t>
            </a:r>
            <a:endParaRPr sz="2100" dirty="0">
              <a:cs typeface="Calibri"/>
            </a:endParaRPr>
          </a:p>
          <a:p>
            <a:pPr algn="ctr">
              <a:lnSpc>
                <a:spcPct val="100000"/>
              </a:lnSpc>
              <a:spcBef>
                <a:spcPts val="80"/>
              </a:spcBef>
            </a:pPr>
            <a:r>
              <a:rPr sz="2100" spc="10" dirty="0">
                <a:solidFill>
                  <a:srgbClr val="FF0000"/>
                </a:solidFill>
                <a:cs typeface="Calibri"/>
              </a:rPr>
              <a:t>reduced </a:t>
            </a:r>
            <a:r>
              <a:rPr sz="2100" spc="20" dirty="0">
                <a:solidFill>
                  <a:srgbClr val="FF0000"/>
                </a:solidFill>
                <a:cs typeface="Calibri"/>
              </a:rPr>
              <a:t>release</a:t>
            </a:r>
            <a:r>
              <a:rPr sz="2100" spc="40" dirty="0">
                <a:solidFill>
                  <a:srgbClr val="FF0000"/>
                </a:solidFill>
                <a:cs typeface="Calibri"/>
              </a:rPr>
              <a:t> </a:t>
            </a:r>
            <a:r>
              <a:rPr sz="2100" spc="5" dirty="0">
                <a:solidFill>
                  <a:srgbClr val="FF0000"/>
                </a:solidFill>
                <a:cs typeface="Calibri"/>
              </a:rPr>
              <a:t>PTH</a:t>
            </a:r>
            <a:endParaRPr sz="2100" dirty="0">
              <a:cs typeface="Calibri"/>
            </a:endParaRPr>
          </a:p>
        </p:txBody>
      </p:sp>
    </p:spTree>
    <p:extLst>
      <p:ext uri="{BB962C8B-B14F-4D97-AF65-F5344CB8AC3E}">
        <p14:creationId xmlns:p14="http://schemas.microsoft.com/office/powerpoint/2010/main" val="3013536302"/>
      </p:ext>
    </p:extLst>
  </p:cSld>
  <p:clrMapOvr>
    <a:masterClrMapping/>
  </p:clrMapOvr>
  <mc:AlternateContent xmlns:mc="http://schemas.openxmlformats.org/markup-compatibility/2006" xmlns:p14="http://schemas.microsoft.com/office/powerpoint/2010/main">
    <mc:Choice Requires="p14">
      <p:transition spd="slow" p14:dur="2000" advTm="18317"/>
    </mc:Choice>
    <mc:Fallback xmlns="">
      <p:transition spd="slow" advTm="18317"/>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The mechanism </a:t>
            </a:r>
            <a:r>
              <a:rPr lang="en" spc="-5" dirty="0"/>
              <a:t>of action </a:t>
            </a:r>
            <a:r>
              <a:rPr lang="en" spc="-10" dirty="0"/>
              <a:t>of parathormone </a:t>
            </a:r>
            <a:r>
              <a:rPr lang="en" spc="10" dirty="0"/>
              <a:t>on</a:t>
            </a:r>
            <a:r>
              <a:rPr lang="en" spc="-185" dirty="0"/>
              <a:t> </a:t>
            </a:r>
            <a:r>
              <a:rPr lang="en" spc="-25" dirty="0"/>
              <a:t>bones</a:t>
            </a:r>
            <a:endParaRPr lang="en-US" dirty="0"/>
          </a:p>
        </p:txBody>
      </p:sp>
      <p:sp>
        <p:nvSpPr>
          <p:cNvPr id="3" name="Content Placeholder 2"/>
          <p:cNvSpPr>
            <a:spLocks noGrp="1"/>
          </p:cNvSpPr>
          <p:nvPr>
            <p:ph idx="1"/>
          </p:nvPr>
        </p:nvSpPr>
        <p:spPr>
          <a:xfrm>
            <a:off x="838200" y="1825625"/>
            <a:ext cx="7113608" cy="4351338"/>
          </a:xfrm>
        </p:spPr>
        <p:txBody>
          <a:bodyPr>
            <a:noAutofit/>
          </a:bodyPr>
          <a:lstStyle/>
          <a:p>
            <a:pPr marL="12065" marR="5080" indent="0">
              <a:lnSpc>
                <a:spcPct val="120000"/>
              </a:lnSpc>
              <a:spcBef>
                <a:spcPts val="0"/>
              </a:spcBef>
              <a:buNone/>
            </a:pPr>
            <a:r>
              <a:rPr lang="en" sz="2400" spc="10" dirty="0">
                <a:cs typeface="Calibri"/>
              </a:rPr>
              <a:t>PTH</a:t>
            </a:r>
            <a:r>
              <a:rPr lang="en" sz="2400" spc="-60" dirty="0">
                <a:cs typeface="Calibri"/>
              </a:rPr>
              <a:t> </a:t>
            </a:r>
            <a:r>
              <a:rPr lang="en" sz="2400" spc="10" dirty="0">
                <a:solidFill>
                  <a:srgbClr val="C00000"/>
                </a:solidFill>
                <a:cs typeface="Calibri"/>
              </a:rPr>
              <a:t>increases</a:t>
            </a:r>
            <a:r>
              <a:rPr lang="en" sz="2400" spc="-85" dirty="0">
                <a:solidFill>
                  <a:srgbClr val="C00000"/>
                </a:solidFill>
                <a:cs typeface="Calibri"/>
              </a:rPr>
              <a:t> </a:t>
            </a:r>
            <a:r>
              <a:rPr lang="en" sz="2400" spc="-5" dirty="0">
                <a:solidFill>
                  <a:srgbClr val="C00000"/>
                </a:solidFill>
                <a:cs typeface="Calibri"/>
              </a:rPr>
              <a:t>decomposition</a:t>
            </a:r>
            <a:r>
              <a:rPr lang="en" sz="2400" spc="-45" dirty="0">
                <a:solidFill>
                  <a:srgbClr val="C00000"/>
                </a:solidFill>
                <a:cs typeface="Calibri"/>
              </a:rPr>
              <a:t> of </a:t>
            </a:r>
            <a:r>
              <a:rPr lang="en" sz="2400" spc="5" dirty="0">
                <a:solidFill>
                  <a:srgbClr val="C00000"/>
                </a:solidFill>
                <a:cs typeface="Calibri"/>
              </a:rPr>
              <a:t>bones</a:t>
            </a:r>
            <a:r>
              <a:rPr lang="en" sz="2400" spc="-55" dirty="0">
                <a:solidFill>
                  <a:srgbClr val="C00000"/>
                </a:solidFill>
                <a:cs typeface="Calibri"/>
              </a:rPr>
              <a:t> </a:t>
            </a:r>
            <a:r>
              <a:rPr lang="en" sz="2400" spc="15" dirty="0">
                <a:cs typeface="Calibri"/>
              </a:rPr>
              <a:t>(Liberation</a:t>
            </a:r>
            <a:r>
              <a:rPr lang="en" sz="2400" spc="-240" dirty="0">
                <a:cs typeface="Calibri"/>
              </a:rPr>
              <a:t> </a:t>
            </a:r>
            <a:r>
              <a:rPr lang="en" sz="2400" spc="5" dirty="0">
                <a:cs typeface="Calibri"/>
              </a:rPr>
              <a:t>calcium</a:t>
            </a:r>
            <a:r>
              <a:rPr lang="en" sz="2400" spc="-125" dirty="0">
                <a:cs typeface="Calibri"/>
              </a:rPr>
              <a:t> </a:t>
            </a:r>
            <a:r>
              <a:rPr lang="en" sz="2400" spc="15" dirty="0">
                <a:cs typeface="Calibri"/>
              </a:rPr>
              <a:t>and </a:t>
            </a:r>
            <a:r>
              <a:rPr lang="en" sz="2400" spc="20" dirty="0">
                <a:cs typeface="Calibri"/>
              </a:rPr>
              <a:t>phosphates ):</a:t>
            </a:r>
            <a:endParaRPr lang="ru-RU" sz="2400" dirty="0">
              <a:cs typeface="Calibri"/>
            </a:endParaRPr>
          </a:p>
          <a:p>
            <a:pPr marL="355600" marR="525145" indent="-343535">
              <a:lnSpc>
                <a:spcPct val="120000"/>
              </a:lnSpc>
              <a:spcBef>
                <a:spcPts val="0"/>
              </a:spcBef>
              <a:buFont typeface="Wingdings"/>
              <a:buChar char=""/>
              <a:tabLst>
                <a:tab pos="355600" algn="l"/>
                <a:tab pos="356235" algn="l"/>
              </a:tabLst>
            </a:pPr>
            <a:r>
              <a:rPr lang="sr-Latn-RS" sz="2400" spc="10" dirty="0">
                <a:cs typeface="Calibri"/>
              </a:rPr>
              <a:t>R</a:t>
            </a:r>
            <a:r>
              <a:rPr lang="en" sz="2400" spc="10" dirty="0">
                <a:cs typeface="Calibri"/>
              </a:rPr>
              <a:t>elease of</a:t>
            </a:r>
            <a:r>
              <a:rPr lang="en" sz="2400" spc="-120" dirty="0">
                <a:cs typeface="Calibri"/>
              </a:rPr>
              <a:t> </a:t>
            </a:r>
            <a:r>
              <a:rPr lang="en" sz="2400" spc="15" dirty="0">
                <a:cs typeface="Calibri"/>
              </a:rPr>
              <a:t>cytokines</a:t>
            </a:r>
            <a:r>
              <a:rPr lang="en" sz="2400" spc="-120" dirty="0">
                <a:cs typeface="Calibri"/>
              </a:rPr>
              <a:t> </a:t>
            </a:r>
            <a:r>
              <a:rPr lang="en" sz="2400" spc="10" dirty="0">
                <a:cs typeface="Calibri"/>
              </a:rPr>
              <a:t>from</a:t>
            </a:r>
            <a:r>
              <a:rPr lang="en" sz="2400" spc="-40" dirty="0">
                <a:cs typeface="Calibri"/>
              </a:rPr>
              <a:t> </a:t>
            </a:r>
            <a:r>
              <a:rPr lang="en" sz="2400" spc="5" dirty="0">
                <a:cs typeface="Calibri"/>
              </a:rPr>
              <a:t>osteoblasts</a:t>
            </a:r>
            <a:r>
              <a:rPr lang="en" sz="2400" spc="-200" dirty="0">
                <a:cs typeface="Calibri"/>
              </a:rPr>
              <a:t> </a:t>
            </a:r>
            <a:r>
              <a:rPr lang="en" sz="2400" spc="35" dirty="0">
                <a:cs typeface="Calibri"/>
              </a:rPr>
              <a:t>which </a:t>
            </a:r>
            <a:r>
              <a:rPr lang="en" sz="2400" spc="10" dirty="0">
                <a:cs typeface="Calibri"/>
              </a:rPr>
              <a:t>stimulates </a:t>
            </a:r>
            <a:r>
              <a:rPr lang="en" sz="2400" spc="15" dirty="0">
                <a:cs typeface="Calibri"/>
              </a:rPr>
              <a:t>activity</a:t>
            </a:r>
            <a:r>
              <a:rPr lang="en" sz="2400" spc="-370" dirty="0">
                <a:cs typeface="Calibri"/>
              </a:rPr>
              <a:t> of   </a:t>
            </a:r>
            <a:r>
              <a:rPr lang="en" sz="2400" spc="15" dirty="0">
                <a:cs typeface="Calibri"/>
              </a:rPr>
              <a:t>osteoclasts</a:t>
            </a:r>
            <a:endParaRPr lang="ru-RU" sz="2400" dirty="0">
              <a:cs typeface="Calibri"/>
            </a:endParaRPr>
          </a:p>
          <a:p>
            <a:pPr marL="355600" marR="1209040" indent="-343535">
              <a:lnSpc>
                <a:spcPct val="120000"/>
              </a:lnSpc>
              <a:spcBef>
                <a:spcPts val="0"/>
              </a:spcBef>
              <a:buFont typeface="Wingdings"/>
              <a:buChar char=""/>
              <a:tabLst>
                <a:tab pos="355600" algn="l"/>
                <a:tab pos="356235" algn="l"/>
              </a:tabLst>
            </a:pPr>
            <a:r>
              <a:rPr lang="en" sz="2400" spc="10" dirty="0">
                <a:cs typeface="Calibri"/>
              </a:rPr>
              <a:t>stimulates</a:t>
            </a:r>
            <a:r>
              <a:rPr lang="en" sz="2400" spc="-195" dirty="0">
                <a:cs typeface="Calibri"/>
              </a:rPr>
              <a:t> </a:t>
            </a:r>
            <a:r>
              <a:rPr lang="en" sz="2400" spc="30" dirty="0">
                <a:cs typeface="Calibri"/>
              </a:rPr>
              <a:t>stem</a:t>
            </a:r>
            <a:r>
              <a:rPr lang="en" sz="2400" spc="-215" dirty="0">
                <a:cs typeface="Calibri"/>
              </a:rPr>
              <a:t> </a:t>
            </a:r>
            <a:r>
              <a:rPr lang="en" sz="2400" spc="-15" dirty="0">
                <a:cs typeface="Calibri"/>
              </a:rPr>
              <a:t>cells</a:t>
            </a:r>
            <a:r>
              <a:rPr lang="en" sz="2400" spc="45" dirty="0">
                <a:cs typeface="Calibri"/>
              </a:rPr>
              <a:t> </a:t>
            </a:r>
            <a:r>
              <a:rPr lang="en" sz="2400" spc="10" dirty="0">
                <a:cs typeface="Calibri"/>
              </a:rPr>
              <a:t>in</a:t>
            </a:r>
            <a:r>
              <a:rPr lang="en" sz="2400" spc="-50" dirty="0">
                <a:cs typeface="Calibri"/>
              </a:rPr>
              <a:t> </a:t>
            </a:r>
            <a:r>
              <a:rPr lang="en" sz="2400" spc="15" dirty="0">
                <a:cs typeface="Calibri"/>
              </a:rPr>
              <a:t>bones</a:t>
            </a:r>
            <a:r>
              <a:rPr lang="en" sz="2400" spc="-125" dirty="0">
                <a:cs typeface="Calibri"/>
              </a:rPr>
              <a:t> </a:t>
            </a:r>
            <a:r>
              <a:rPr lang="en" sz="2400" spc="25" dirty="0">
                <a:cs typeface="Calibri"/>
              </a:rPr>
              <a:t>to </a:t>
            </a:r>
            <a:r>
              <a:rPr lang="en" sz="2400" spc="5" dirty="0">
                <a:cs typeface="Calibri"/>
              </a:rPr>
              <a:t>mature</a:t>
            </a:r>
            <a:r>
              <a:rPr lang="en" sz="2400" spc="-130" dirty="0">
                <a:cs typeface="Calibri"/>
              </a:rPr>
              <a:t> </a:t>
            </a:r>
            <a:r>
              <a:rPr lang="en" sz="2400" spc="10" dirty="0">
                <a:cs typeface="Calibri"/>
              </a:rPr>
              <a:t>into osteoclasts</a:t>
            </a:r>
            <a:endParaRPr lang="ru-RU" sz="2400" dirty="0">
              <a:cs typeface="Calibri"/>
            </a:endParaRPr>
          </a:p>
          <a:p>
            <a:pPr marL="0" marR="952500" indent="0">
              <a:lnSpc>
                <a:spcPct val="120000"/>
              </a:lnSpc>
              <a:spcBef>
                <a:spcPts val="0"/>
              </a:spcBef>
              <a:buNone/>
            </a:pPr>
            <a:r>
              <a:rPr lang="en" sz="2400" spc="-15" dirty="0">
                <a:solidFill>
                  <a:srgbClr val="C00000"/>
                </a:solidFill>
                <a:cs typeface="Calibri"/>
              </a:rPr>
              <a:t> </a:t>
            </a:r>
            <a:r>
              <a:rPr lang="en" sz="2400" spc="-60" dirty="0">
                <a:solidFill>
                  <a:srgbClr val="C00000"/>
                </a:solidFill>
                <a:cs typeface="Calibri"/>
              </a:rPr>
              <a:t>RESULT </a:t>
            </a:r>
            <a:r>
              <a:rPr lang="en" sz="2400" spc="-60" dirty="0">
                <a:cs typeface="Calibri"/>
              </a:rPr>
              <a:t>: </a:t>
            </a:r>
            <a:r>
              <a:rPr lang="en" sz="2400" spc="10" dirty="0">
                <a:cs typeface="Calibri"/>
              </a:rPr>
              <a:t>increased </a:t>
            </a:r>
            <a:r>
              <a:rPr lang="en" sz="2400" spc="5" dirty="0">
                <a:cs typeface="Calibri"/>
              </a:rPr>
              <a:t>calcium release</a:t>
            </a:r>
            <a:r>
              <a:rPr lang="en" sz="2400" spc="-455" dirty="0">
                <a:cs typeface="Calibri"/>
              </a:rPr>
              <a:t> </a:t>
            </a:r>
            <a:r>
              <a:rPr lang="en" sz="2400" spc="15" dirty="0">
                <a:cs typeface="Calibri"/>
              </a:rPr>
              <a:t>and </a:t>
            </a:r>
            <a:r>
              <a:rPr lang="en" sz="2400" spc="25" dirty="0">
                <a:cs typeface="Calibri"/>
              </a:rPr>
              <a:t>phosphate </a:t>
            </a:r>
            <a:r>
              <a:rPr lang="en" sz="2400" spc="-10" dirty="0">
                <a:cs typeface="Calibri"/>
              </a:rPr>
              <a:t>from</a:t>
            </a:r>
            <a:r>
              <a:rPr lang="en" sz="2400" spc="-250" dirty="0">
                <a:cs typeface="Calibri"/>
              </a:rPr>
              <a:t> </a:t>
            </a:r>
            <a:r>
              <a:rPr lang="en" sz="2400" spc="-5" dirty="0">
                <a:cs typeface="Calibri"/>
              </a:rPr>
              <a:t>bones</a:t>
            </a:r>
            <a:endParaRPr lang="ru-RU" sz="2400" dirty="0">
              <a:cs typeface="Calibri"/>
            </a:endParaRPr>
          </a:p>
          <a:p>
            <a:pPr marL="0" indent="0">
              <a:lnSpc>
                <a:spcPct val="120000"/>
              </a:lnSpc>
              <a:spcBef>
                <a:spcPts val="0"/>
              </a:spcBef>
              <a:buNone/>
            </a:pPr>
            <a:endParaRPr lang="ru-RU" sz="2400" i="1" spc="15" dirty="0">
              <a:cs typeface="Calibri"/>
            </a:endParaRPr>
          </a:p>
          <a:p>
            <a:pPr marL="0" indent="0">
              <a:lnSpc>
                <a:spcPct val="120000"/>
              </a:lnSpc>
              <a:spcBef>
                <a:spcPts val="0"/>
              </a:spcBef>
              <a:buNone/>
            </a:pPr>
            <a:r>
              <a:rPr lang="en" sz="2200" i="1" spc="15" dirty="0">
                <a:cs typeface="Calibri"/>
              </a:rPr>
              <a:t>The effect of </a:t>
            </a:r>
            <a:r>
              <a:rPr lang="en" sz="2200" i="1" spc="10" dirty="0">
                <a:cs typeface="Calibri"/>
              </a:rPr>
              <a:t>PTH </a:t>
            </a:r>
            <a:r>
              <a:rPr lang="en" sz="2200" i="1" spc="20" dirty="0">
                <a:cs typeface="Calibri"/>
              </a:rPr>
              <a:t>on </a:t>
            </a:r>
            <a:r>
              <a:rPr lang="en" sz="2200" i="1" spc="5" dirty="0">
                <a:cs typeface="Calibri"/>
              </a:rPr>
              <a:t>bone </a:t>
            </a:r>
            <a:r>
              <a:rPr lang="en" sz="2200" i="1" spc="20" dirty="0">
                <a:cs typeface="Calibri"/>
              </a:rPr>
              <a:t>depends </a:t>
            </a:r>
            <a:r>
              <a:rPr lang="en" sz="2200" i="1" spc="-45" dirty="0">
                <a:cs typeface="Calibri"/>
              </a:rPr>
              <a:t>on </a:t>
            </a:r>
            <a:r>
              <a:rPr lang="en" sz="2200" i="1" spc="15" dirty="0">
                <a:cs typeface="Calibri"/>
              </a:rPr>
              <a:t>the presence </a:t>
            </a:r>
            <a:r>
              <a:rPr lang="en" sz="2200" i="1" spc="25" dirty="0">
                <a:cs typeface="Calibri"/>
              </a:rPr>
              <a:t>of the vitamin</a:t>
            </a:r>
            <a:r>
              <a:rPr lang="en" sz="2200" i="1" spc="-254" dirty="0">
                <a:cs typeface="Calibri"/>
              </a:rPr>
              <a:t> </a:t>
            </a:r>
            <a:r>
              <a:rPr lang="en" sz="2200" i="1" spc="15" dirty="0">
                <a:cs typeface="Calibri"/>
              </a:rPr>
              <a:t>D</a:t>
            </a:r>
            <a:endParaRPr lang="ru-RU" sz="2200" i="1" dirty="0">
              <a:cs typeface="Calibri"/>
            </a:endParaRPr>
          </a:p>
          <a:p>
            <a:pPr>
              <a:lnSpc>
                <a:spcPct val="120000"/>
              </a:lnSpc>
              <a:spcBef>
                <a:spcPts val="0"/>
              </a:spcBef>
            </a:pPr>
            <a:endParaRPr lang="en-US" sz="2400" dirty="0"/>
          </a:p>
        </p:txBody>
      </p:sp>
      <p:sp>
        <p:nvSpPr>
          <p:cNvPr id="4" name="Slide Number Placeholder 3"/>
          <p:cNvSpPr>
            <a:spLocks noGrp="1"/>
          </p:cNvSpPr>
          <p:nvPr>
            <p:ph type="sldNum" sz="quarter" idx="12"/>
          </p:nvPr>
        </p:nvSpPr>
        <p:spPr/>
        <p:txBody>
          <a:bodyPr/>
          <a:lstStyle/>
          <a:p>
            <a:fld id="{A134EC62-E7B5-4728-A7FE-3758188B631D}" type="slidenum">
              <a:rPr lang="en-US" smtClean="0"/>
              <a:t>17</a:t>
            </a:fld>
            <a:endParaRPr lang="en-US"/>
          </a:p>
        </p:txBody>
      </p:sp>
      <p:grpSp>
        <p:nvGrpSpPr>
          <p:cNvPr id="5" name="Group 4"/>
          <p:cNvGrpSpPr/>
          <p:nvPr/>
        </p:nvGrpSpPr>
        <p:grpSpPr>
          <a:xfrm>
            <a:off x="7326775" y="2379522"/>
            <a:ext cx="4383992" cy="3287994"/>
            <a:chOff x="7315401" y="2071868"/>
            <a:chExt cx="4383992" cy="3287994"/>
          </a:xfrm>
        </p:grpSpPr>
        <p:pic>
          <p:nvPicPr>
            <p:cNvPr id="6" name="Picture 2" descr="Index of /wp-content/uploads/2012/0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15401" y="2071868"/>
              <a:ext cx="4383992" cy="328799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10890582" y="2687176"/>
              <a:ext cx="808811" cy="307777"/>
            </a:xfrm>
            <a:prstGeom prst="rect">
              <a:avLst/>
            </a:prstGeom>
            <a:solidFill>
              <a:schemeClr val="bg1"/>
            </a:solidFill>
            <a:ln>
              <a:noFill/>
            </a:ln>
          </p:spPr>
          <p:txBody>
            <a:bodyPr wrap="none" rtlCol="0">
              <a:spAutoFit/>
            </a:bodyPr>
            <a:lstStyle/>
            <a:p>
              <a:r>
                <a:rPr lang="en" sz="1400" dirty="0"/>
                <a:t>KIDNEY</a:t>
              </a:r>
              <a:endParaRPr lang="en-US" sz="1400" dirty="0"/>
            </a:p>
          </p:txBody>
        </p:sp>
        <p:sp>
          <p:nvSpPr>
            <p:cNvPr id="8" name="TextBox 7"/>
            <p:cNvSpPr txBox="1"/>
            <p:nvPr/>
          </p:nvSpPr>
          <p:spPr>
            <a:xfrm>
              <a:off x="10632330" y="4222143"/>
              <a:ext cx="679994" cy="307777"/>
            </a:xfrm>
            <a:prstGeom prst="rect">
              <a:avLst/>
            </a:prstGeom>
            <a:solidFill>
              <a:schemeClr val="bg1"/>
            </a:solidFill>
            <a:ln>
              <a:noFill/>
            </a:ln>
          </p:spPr>
          <p:txBody>
            <a:bodyPr wrap="none" rtlCol="0">
              <a:spAutoFit/>
            </a:bodyPr>
            <a:lstStyle/>
            <a:p>
              <a:r>
                <a:rPr lang="en" sz="1400" dirty="0"/>
                <a:t>URINE</a:t>
              </a:r>
              <a:endParaRPr lang="en-US" sz="1400" dirty="0"/>
            </a:p>
          </p:txBody>
        </p:sp>
        <p:sp>
          <p:nvSpPr>
            <p:cNvPr id="9" name="TextBox 8"/>
            <p:cNvSpPr txBox="1"/>
            <p:nvPr/>
          </p:nvSpPr>
          <p:spPr>
            <a:xfrm>
              <a:off x="7442522" y="2712175"/>
              <a:ext cx="661078" cy="307777"/>
            </a:xfrm>
            <a:prstGeom prst="rect">
              <a:avLst/>
            </a:prstGeom>
            <a:solidFill>
              <a:schemeClr val="bg1"/>
            </a:solidFill>
            <a:ln>
              <a:noFill/>
            </a:ln>
          </p:spPr>
          <p:txBody>
            <a:bodyPr wrap="none" rtlCol="0">
              <a:spAutoFit/>
            </a:bodyPr>
            <a:lstStyle/>
            <a:p>
              <a:r>
                <a:rPr lang="en" sz="1400" dirty="0"/>
                <a:t>BONE</a:t>
              </a:r>
              <a:endParaRPr lang="en-US" sz="1400" dirty="0"/>
            </a:p>
          </p:txBody>
        </p:sp>
        <p:sp>
          <p:nvSpPr>
            <p:cNvPr id="10" name="TextBox 9"/>
            <p:cNvSpPr txBox="1"/>
            <p:nvPr/>
          </p:nvSpPr>
          <p:spPr>
            <a:xfrm>
              <a:off x="9234726" y="4119820"/>
              <a:ext cx="545342" cy="307777"/>
            </a:xfrm>
            <a:prstGeom prst="rect">
              <a:avLst/>
            </a:prstGeom>
            <a:solidFill>
              <a:schemeClr val="bg1"/>
            </a:solidFill>
            <a:ln>
              <a:noFill/>
            </a:ln>
          </p:spPr>
          <p:txBody>
            <a:bodyPr wrap="none" rtlCol="0">
              <a:spAutoFit/>
            </a:bodyPr>
            <a:lstStyle/>
            <a:p>
              <a:r>
                <a:rPr lang="en" sz="1400" dirty="0"/>
                <a:t>GIT</a:t>
              </a:r>
              <a:endParaRPr lang="en-US" sz="1400" dirty="0"/>
            </a:p>
          </p:txBody>
        </p:sp>
      </p:grpSp>
    </p:spTree>
    <p:extLst>
      <p:ext uri="{BB962C8B-B14F-4D97-AF65-F5344CB8AC3E}">
        <p14:creationId xmlns:p14="http://schemas.microsoft.com/office/powerpoint/2010/main" val="3542949000"/>
      </p:ext>
    </p:extLst>
  </p:cSld>
  <p:clrMapOvr>
    <a:masterClrMapping/>
  </p:clrMapOvr>
  <mc:AlternateContent xmlns:mc="http://schemas.openxmlformats.org/markup-compatibility/2006" xmlns:p14="http://schemas.microsoft.com/office/powerpoint/2010/main">
    <mc:Choice Requires="p14">
      <p:transition spd="slow" p14:dur="2000" advTm="30187"/>
    </mc:Choice>
    <mc:Fallback xmlns="">
      <p:transition spd="slow" advTm="30187"/>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The mechanism of action </a:t>
            </a:r>
            <a:r>
              <a:rPr lang="en" spc="-5" dirty="0"/>
              <a:t>of parathormone </a:t>
            </a:r>
            <a:r>
              <a:rPr lang="en" spc="10" dirty="0"/>
              <a:t>on</a:t>
            </a:r>
            <a:r>
              <a:rPr lang="en" spc="-190" dirty="0"/>
              <a:t> </a:t>
            </a:r>
            <a:r>
              <a:rPr lang="en" spc="15" dirty="0"/>
              <a:t>kidneys</a:t>
            </a:r>
            <a:endParaRPr lang="en-US" dirty="0"/>
          </a:p>
        </p:txBody>
      </p:sp>
      <p:sp>
        <p:nvSpPr>
          <p:cNvPr id="3" name="Content Placeholder 2"/>
          <p:cNvSpPr>
            <a:spLocks noGrp="1"/>
          </p:cNvSpPr>
          <p:nvPr>
            <p:ph idx="1"/>
          </p:nvPr>
        </p:nvSpPr>
        <p:spPr>
          <a:xfrm>
            <a:off x="838200" y="1825625"/>
            <a:ext cx="6361253" cy="4351338"/>
          </a:xfrm>
        </p:spPr>
        <p:txBody>
          <a:bodyPr/>
          <a:lstStyle/>
          <a:p>
            <a:pPr marL="355600" marR="31750" indent="-343535">
              <a:lnSpc>
                <a:spcPts val="2850"/>
              </a:lnSpc>
              <a:spcBef>
                <a:spcPts val="445"/>
              </a:spcBef>
              <a:buFont typeface="Arial"/>
              <a:buChar char="•"/>
              <a:tabLst>
                <a:tab pos="356235" algn="l"/>
              </a:tabLst>
            </a:pPr>
            <a:r>
              <a:rPr lang="en" spc="15" dirty="0">
                <a:solidFill>
                  <a:srgbClr val="0070C0"/>
                </a:solidFill>
                <a:latin typeface="Corbel"/>
                <a:cs typeface="Corbel"/>
              </a:rPr>
              <a:t>increases </a:t>
            </a:r>
            <a:r>
              <a:rPr lang="en" spc="5" dirty="0">
                <a:solidFill>
                  <a:srgbClr val="0070C0"/>
                </a:solidFill>
                <a:latin typeface="Corbel"/>
                <a:cs typeface="Corbel"/>
              </a:rPr>
              <a:t>calcium </a:t>
            </a:r>
            <a:r>
              <a:rPr lang="en" dirty="0">
                <a:solidFill>
                  <a:srgbClr val="0070C0"/>
                </a:solidFill>
                <a:latin typeface="Corbel"/>
                <a:cs typeface="Corbel"/>
              </a:rPr>
              <a:t>reabsorption</a:t>
            </a:r>
            <a:r>
              <a:rPr lang="en" spc="5" dirty="0">
                <a:latin typeface="Corbel"/>
                <a:cs typeface="Corbel"/>
              </a:rPr>
              <a:t> </a:t>
            </a:r>
            <a:r>
              <a:rPr lang="en" spc="10" dirty="0">
                <a:latin typeface="Corbel"/>
                <a:cs typeface="Corbel"/>
              </a:rPr>
              <a:t>in </a:t>
            </a:r>
            <a:r>
              <a:rPr lang="en" dirty="0">
                <a:latin typeface="Corbel"/>
                <a:cs typeface="Corbel"/>
              </a:rPr>
              <a:t>the kidneys </a:t>
            </a:r>
            <a:r>
              <a:rPr lang="en" spc="-15" dirty="0">
                <a:latin typeface="Corbel"/>
                <a:cs typeface="Corbel"/>
              </a:rPr>
              <a:t>(reduces </a:t>
            </a:r>
            <a:r>
              <a:rPr lang="en" spc="-5" dirty="0">
                <a:latin typeface="Corbel"/>
                <a:cs typeface="Corbel"/>
              </a:rPr>
              <a:t>excretion).</a:t>
            </a:r>
            <a:endParaRPr lang="sr-Cyrl-RS" dirty="0">
              <a:latin typeface="Corbel"/>
              <a:cs typeface="Corbel"/>
            </a:endParaRPr>
          </a:p>
          <a:p>
            <a:pPr marL="355600" marR="73025" indent="-343535">
              <a:lnSpc>
                <a:spcPts val="2860"/>
              </a:lnSpc>
              <a:spcBef>
                <a:spcPts val="1880"/>
              </a:spcBef>
              <a:buFont typeface="Arial"/>
              <a:buChar char="•"/>
              <a:tabLst>
                <a:tab pos="356235" algn="l"/>
              </a:tabLst>
            </a:pPr>
            <a:r>
              <a:rPr lang="en" spc="15" dirty="0">
                <a:solidFill>
                  <a:srgbClr val="0070C0"/>
                </a:solidFill>
                <a:latin typeface="Corbel"/>
                <a:cs typeface="Corbel"/>
              </a:rPr>
              <a:t>increases </a:t>
            </a:r>
            <a:r>
              <a:rPr lang="en" spc="-15" dirty="0">
                <a:solidFill>
                  <a:srgbClr val="0070C0"/>
                </a:solidFill>
                <a:latin typeface="Corbel"/>
                <a:cs typeface="Corbel"/>
              </a:rPr>
              <a:t>the excretion of phosphate </a:t>
            </a:r>
            <a:r>
              <a:rPr lang="en" spc="-15" dirty="0">
                <a:latin typeface="Corbel"/>
                <a:cs typeface="Corbel"/>
              </a:rPr>
              <a:t>, </a:t>
            </a:r>
            <a:r>
              <a:rPr lang="en" spc="10" dirty="0">
                <a:latin typeface="Corbel"/>
                <a:cs typeface="Corbel"/>
              </a:rPr>
              <a:t>and </a:t>
            </a:r>
            <a:r>
              <a:rPr lang="en" spc="-15" dirty="0">
                <a:latin typeface="Corbel"/>
                <a:cs typeface="Corbel"/>
              </a:rPr>
              <a:t>decreases </a:t>
            </a:r>
            <a:r>
              <a:rPr lang="en" spc="-10" dirty="0">
                <a:latin typeface="Corbel"/>
                <a:cs typeface="Corbel"/>
              </a:rPr>
              <a:t>the excretion of </a:t>
            </a:r>
            <a:r>
              <a:rPr lang="en" spc="-5" dirty="0">
                <a:latin typeface="Corbel"/>
                <a:cs typeface="Corbel"/>
              </a:rPr>
              <a:t>hydrogen </a:t>
            </a:r>
            <a:endParaRPr lang="sr-Cyrl-RS" dirty="0">
              <a:latin typeface="Corbel"/>
              <a:cs typeface="Corbel"/>
            </a:endParaRPr>
          </a:p>
          <a:p>
            <a:pPr marL="355600" marR="5080" indent="-343535">
              <a:lnSpc>
                <a:spcPct val="90300"/>
              </a:lnSpc>
              <a:spcBef>
                <a:spcPts val="1855"/>
              </a:spcBef>
              <a:buFont typeface="Arial"/>
              <a:buChar char="•"/>
              <a:tabLst>
                <a:tab pos="356235" algn="l"/>
              </a:tabLst>
            </a:pPr>
            <a:r>
              <a:rPr lang="en" dirty="0">
                <a:latin typeface="Corbel"/>
                <a:cs typeface="Corbel"/>
              </a:rPr>
              <a:t>PTH </a:t>
            </a:r>
            <a:r>
              <a:rPr lang="en" spc="5" dirty="0">
                <a:latin typeface="Corbel"/>
                <a:cs typeface="Corbel"/>
              </a:rPr>
              <a:t>increases </a:t>
            </a:r>
            <a:r>
              <a:rPr lang="en" spc="-15" dirty="0">
                <a:latin typeface="Corbel"/>
                <a:cs typeface="Corbel"/>
              </a:rPr>
              <a:t>the production </a:t>
            </a:r>
            <a:r>
              <a:rPr lang="en" dirty="0">
                <a:latin typeface="Corbel"/>
                <a:cs typeface="Corbel"/>
              </a:rPr>
              <a:t>of the active </a:t>
            </a:r>
            <a:r>
              <a:rPr lang="en" spc="-5" dirty="0">
                <a:latin typeface="Corbel"/>
                <a:cs typeface="Corbel"/>
              </a:rPr>
              <a:t>form </a:t>
            </a:r>
            <a:r>
              <a:rPr lang="en" spc="15" dirty="0">
                <a:latin typeface="Corbel"/>
                <a:cs typeface="Corbel"/>
              </a:rPr>
              <a:t>of the vitamin</a:t>
            </a:r>
            <a:r>
              <a:rPr lang="en" spc="-330" dirty="0">
                <a:latin typeface="Corbel"/>
                <a:cs typeface="Corbel"/>
              </a:rPr>
              <a:t> </a:t>
            </a:r>
            <a:r>
              <a:rPr lang="en" spc="15" dirty="0">
                <a:latin typeface="Corbel"/>
                <a:cs typeface="Corbel"/>
              </a:rPr>
              <a:t>D 3 </a:t>
            </a:r>
            <a:r>
              <a:rPr lang="en" spc="10" dirty="0">
                <a:latin typeface="Corbel"/>
                <a:cs typeface="Corbel"/>
              </a:rPr>
              <a:t>in </a:t>
            </a:r>
            <a:r>
              <a:rPr lang="en" dirty="0">
                <a:latin typeface="Corbel"/>
                <a:cs typeface="Corbel"/>
              </a:rPr>
              <a:t>the kidneys (absorption </a:t>
            </a:r>
            <a:r>
              <a:rPr lang="en" spc="-5" dirty="0">
                <a:latin typeface="Corbel"/>
                <a:cs typeface="Corbel"/>
              </a:rPr>
              <a:t>of calcium </a:t>
            </a:r>
            <a:r>
              <a:rPr lang="en" spc="15" dirty="0">
                <a:latin typeface="Corbel"/>
                <a:cs typeface="Corbel"/>
              </a:rPr>
              <a:t>and </a:t>
            </a:r>
            <a:r>
              <a:rPr lang="en" spc="-15" dirty="0">
                <a:latin typeface="Corbel"/>
                <a:cs typeface="Corbel"/>
              </a:rPr>
              <a:t>phosphate </a:t>
            </a:r>
            <a:r>
              <a:rPr lang="en" spc="10" dirty="0">
                <a:latin typeface="Corbel"/>
                <a:cs typeface="Corbel"/>
              </a:rPr>
              <a:t>in </a:t>
            </a:r>
            <a:r>
              <a:rPr lang="en" spc="5" dirty="0">
                <a:latin typeface="Corbel"/>
                <a:cs typeface="Corbel"/>
              </a:rPr>
              <a:t>the intestines </a:t>
            </a:r>
            <a:r>
              <a:rPr lang="en" dirty="0">
                <a:latin typeface="Corbel"/>
                <a:cs typeface="Corbel"/>
              </a:rPr>
              <a:t>)</a:t>
            </a:r>
            <a:endParaRPr lang="sr-Cyrl-RS" dirty="0">
              <a:latin typeface="Corbel"/>
              <a:cs typeface="Corbel"/>
            </a:endParaRP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18</a:t>
            </a:fld>
            <a:endParaRPr lang="en-US"/>
          </a:p>
        </p:txBody>
      </p:sp>
      <p:grpSp>
        <p:nvGrpSpPr>
          <p:cNvPr id="5" name="Group 4"/>
          <p:cNvGrpSpPr/>
          <p:nvPr/>
        </p:nvGrpSpPr>
        <p:grpSpPr>
          <a:xfrm>
            <a:off x="7326775" y="2379522"/>
            <a:ext cx="4383992" cy="3287994"/>
            <a:chOff x="7315401" y="2071868"/>
            <a:chExt cx="4383992" cy="3287994"/>
          </a:xfrm>
        </p:grpSpPr>
        <p:pic>
          <p:nvPicPr>
            <p:cNvPr id="6" name="Picture 2" descr="Index of /wp-content/uploads/2012/0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15401" y="2071868"/>
              <a:ext cx="4383992" cy="328799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10890582" y="2687176"/>
              <a:ext cx="808811" cy="307777"/>
            </a:xfrm>
            <a:prstGeom prst="rect">
              <a:avLst/>
            </a:prstGeom>
            <a:solidFill>
              <a:schemeClr val="bg1"/>
            </a:solidFill>
            <a:ln>
              <a:noFill/>
            </a:ln>
          </p:spPr>
          <p:txBody>
            <a:bodyPr wrap="none" rtlCol="0">
              <a:spAutoFit/>
            </a:bodyPr>
            <a:lstStyle/>
            <a:p>
              <a:r>
                <a:rPr lang="en" sz="1400" dirty="0"/>
                <a:t>KIDNEY</a:t>
              </a:r>
              <a:endParaRPr lang="en-US" sz="1400" dirty="0"/>
            </a:p>
          </p:txBody>
        </p:sp>
        <p:sp>
          <p:nvSpPr>
            <p:cNvPr id="8" name="TextBox 7"/>
            <p:cNvSpPr txBox="1"/>
            <p:nvPr/>
          </p:nvSpPr>
          <p:spPr>
            <a:xfrm>
              <a:off x="10632330" y="4222143"/>
              <a:ext cx="679994" cy="307777"/>
            </a:xfrm>
            <a:prstGeom prst="rect">
              <a:avLst/>
            </a:prstGeom>
            <a:solidFill>
              <a:schemeClr val="bg1"/>
            </a:solidFill>
            <a:ln>
              <a:noFill/>
            </a:ln>
          </p:spPr>
          <p:txBody>
            <a:bodyPr wrap="none" rtlCol="0">
              <a:spAutoFit/>
            </a:bodyPr>
            <a:lstStyle/>
            <a:p>
              <a:r>
                <a:rPr lang="en" sz="1400" dirty="0"/>
                <a:t>URINE</a:t>
              </a:r>
              <a:endParaRPr lang="en-US" sz="1400" dirty="0"/>
            </a:p>
          </p:txBody>
        </p:sp>
        <p:sp>
          <p:nvSpPr>
            <p:cNvPr id="9" name="TextBox 8"/>
            <p:cNvSpPr txBox="1"/>
            <p:nvPr/>
          </p:nvSpPr>
          <p:spPr>
            <a:xfrm>
              <a:off x="7442522" y="2712175"/>
              <a:ext cx="661078" cy="307777"/>
            </a:xfrm>
            <a:prstGeom prst="rect">
              <a:avLst/>
            </a:prstGeom>
            <a:solidFill>
              <a:schemeClr val="bg1"/>
            </a:solidFill>
            <a:ln>
              <a:noFill/>
            </a:ln>
          </p:spPr>
          <p:txBody>
            <a:bodyPr wrap="none" rtlCol="0">
              <a:spAutoFit/>
            </a:bodyPr>
            <a:lstStyle/>
            <a:p>
              <a:r>
                <a:rPr lang="en" sz="1400" dirty="0"/>
                <a:t>BONE</a:t>
              </a:r>
              <a:endParaRPr lang="en-US" sz="1400" dirty="0"/>
            </a:p>
          </p:txBody>
        </p:sp>
        <p:sp>
          <p:nvSpPr>
            <p:cNvPr id="10" name="TextBox 9"/>
            <p:cNvSpPr txBox="1"/>
            <p:nvPr/>
          </p:nvSpPr>
          <p:spPr>
            <a:xfrm>
              <a:off x="9234726" y="4119820"/>
              <a:ext cx="545342" cy="307777"/>
            </a:xfrm>
            <a:prstGeom prst="rect">
              <a:avLst/>
            </a:prstGeom>
            <a:solidFill>
              <a:schemeClr val="bg1"/>
            </a:solidFill>
            <a:ln>
              <a:noFill/>
            </a:ln>
          </p:spPr>
          <p:txBody>
            <a:bodyPr wrap="none" rtlCol="0">
              <a:spAutoFit/>
            </a:bodyPr>
            <a:lstStyle/>
            <a:p>
              <a:r>
                <a:rPr lang="en" sz="1400" dirty="0"/>
                <a:t>GIT</a:t>
              </a:r>
              <a:endParaRPr lang="en-US" sz="1400" dirty="0"/>
            </a:p>
          </p:txBody>
        </p:sp>
      </p:grpSp>
    </p:spTree>
    <p:extLst>
      <p:ext uri="{BB962C8B-B14F-4D97-AF65-F5344CB8AC3E}">
        <p14:creationId xmlns:p14="http://schemas.microsoft.com/office/powerpoint/2010/main" val="2230067076"/>
      </p:ext>
    </p:extLst>
  </p:cSld>
  <p:clrMapOvr>
    <a:masterClrMapping/>
  </p:clrMapOvr>
  <mc:AlternateContent xmlns:mc="http://schemas.openxmlformats.org/markup-compatibility/2006" xmlns:p14="http://schemas.microsoft.com/office/powerpoint/2010/main">
    <mc:Choice Requires="p14">
      <p:transition spd="slow" p14:dur="2000" advTm="30279"/>
    </mc:Choice>
    <mc:Fallback xmlns="">
      <p:transition spd="slow" advTm="30279"/>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The mechanism of action </a:t>
            </a:r>
            <a:r>
              <a:rPr lang="en" spc="-5" dirty="0"/>
              <a:t>of parathormone </a:t>
            </a:r>
            <a:r>
              <a:rPr lang="en" spc="10" dirty="0"/>
              <a:t>on</a:t>
            </a:r>
            <a:r>
              <a:rPr lang="en" spc="-175" dirty="0"/>
              <a:t> </a:t>
            </a:r>
            <a:r>
              <a:rPr lang="en" spc="-5" dirty="0"/>
              <a:t>bowels</a:t>
            </a:r>
            <a:endParaRPr lang="en-US" dirty="0"/>
          </a:p>
        </p:txBody>
      </p:sp>
      <p:sp>
        <p:nvSpPr>
          <p:cNvPr id="3" name="Content Placeholder 2"/>
          <p:cNvSpPr>
            <a:spLocks noGrp="1"/>
          </p:cNvSpPr>
          <p:nvPr>
            <p:ph idx="1"/>
          </p:nvPr>
        </p:nvSpPr>
        <p:spPr>
          <a:xfrm>
            <a:off x="838200" y="1825625"/>
            <a:ext cx="6361253" cy="4351338"/>
          </a:xfrm>
        </p:spPr>
        <p:txBody>
          <a:bodyPr/>
          <a:lstStyle/>
          <a:p>
            <a:pPr marL="355600" indent="-343535">
              <a:lnSpc>
                <a:spcPts val="3150"/>
              </a:lnSpc>
              <a:spcBef>
                <a:spcPts val="600"/>
              </a:spcBef>
              <a:spcAft>
                <a:spcPts val="600"/>
              </a:spcAft>
              <a:buFont typeface="Arial"/>
              <a:buChar char="•"/>
              <a:tabLst>
                <a:tab pos="355600" algn="l"/>
                <a:tab pos="356235" algn="l"/>
              </a:tabLst>
            </a:pPr>
            <a:r>
              <a:rPr lang="en" dirty="0"/>
              <a:t>stimulating the synthesis of the active form of vitamin D </a:t>
            </a:r>
            <a:endParaRPr lang="ru-RU" spc="5" dirty="0">
              <a:cs typeface="Calibri"/>
            </a:endParaRPr>
          </a:p>
          <a:p>
            <a:pPr marL="355600" indent="-343535">
              <a:lnSpc>
                <a:spcPts val="3150"/>
              </a:lnSpc>
              <a:spcBef>
                <a:spcPts val="600"/>
              </a:spcBef>
              <a:spcAft>
                <a:spcPts val="600"/>
              </a:spcAft>
              <a:buFont typeface="Arial"/>
              <a:buChar char="•"/>
              <a:tabLst>
                <a:tab pos="355600" algn="l"/>
                <a:tab pos="356235" algn="l"/>
              </a:tabLst>
            </a:pPr>
            <a:r>
              <a:rPr lang="en" spc="5" dirty="0">
                <a:cs typeface="Calibri"/>
              </a:rPr>
              <a:t>Vitamin D stimulates the </a:t>
            </a:r>
            <a:r>
              <a:rPr lang="en" spc="10" dirty="0">
                <a:cs typeface="Calibri"/>
              </a:rPr>
              <a:t>absorption </a:t>
            </a:r>
            <a:r>
              <a:rPr lang="en" dirty="0"/>
              <a:t>of </a:t>
            </a:r>
            <a:r>
              <a:rPr lang="en" spc="5" dirty="0">
                <a:cs typeface="Calibri"/>
              </a:rPr>
              <a:t>calcium </a:t>
            </a:r>
            <a:r>
              <a:rPr lang="en" spc="10" dirty="0">
                <a:cs typeface="Calibri"/>
              </a:rPr>
              <a:t>and </a:t>
            </a:r>
            <a:r>
              <a:rPr lang="en" spc="15" dirty="0">
                <a:cs typeface="Calibri"/>
              </a:rPr>
              <a:t>phosphate in</a:t>
            </a:r>
            <a:r>
              <a:rPr lang="en" spc="265" dirty="0">
                <a:cs typeface="Calibri"/>
              </a:rPr>
              <a:t> </a:t>
            </a:r>
            <a:r>
              <a:rPr lang="en" spc="5" dirty="0">
                <a:cs typeface="Calibri"/>
              </a:rPr>
              <a:t>intestines</a:t>
            </a:r>
            <a:endParaRPr lang="ru-RU" dirty="0">
              <a:cs typeface="Calibri"/>
            </a:endParaRPr>
          </a:p>
          <a:p>
            <a:pPr>
              <a:spcBef>
                <a:spcPts val="600"/>
              </a:spcBef>
              <a:spcAft>
                <a:spcPts val="600"/>
              </a:spcAft>
            </a:pP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19</a:t>
            </a:fld>
            <a:endParaRPr lang="en-US"/>
          </a:p>
        </p:txBody>
      </p:sp>
      <p:grpSp>
        <p:nvGrpSpPr>
          <p:cNvPr id="5" name="Group 4"/>
          <p:cNvGrpSpPr/>
          <p:nvPr/>
        </p:nvGrpSpPr>
        <p:grpSpPr>
          <a:xfrm>
            <a:off x="7326775" y="2379522"/>
            <a:ext cx="4383992" cy="3287994"/>
            <a:chOff x="7315401" y="2071868"/>
            <a:chExt cx="4383992" cy="3287994"/>
          </a:xfrm>
        </p:grpSpPr>
        <p:pic>
          <p:nvPicPr>
            <p:cNvPr id="6" name="Picture 2" descr="Index of /wp-content/uploads/2012/0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15401" y="2071868"/>
              <a:ext cx="4383992" cy="328799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10890582" y="2687176"/>
              <a:ext cx="808811" cy="307777"/>
            </a:xfrm>
            <a:prstGeom prst="rect">
              <a:avLst/>
            </a:prstGeom>
            <a:solidFill>
              <a:schemeClr val="bg1"/>
            </a:solidFill>
            <a:ln>
              <a:noFill/>
            </a:ln>
          </p:spPr>
          <p:txBody>
            <a:bodyPr wrap="none" rtlCol="0">
              <a:spAutoFit/>
            </a:bodyPr>
            <a:lstStyle/>
            <a:p>
              <a:r>
                <a:rPr lang="en" sz="1400" dirty="0"/>
                <a:t>KIDNEY</a:t>
              </a:r>
              <a:endParaRPr lang="en-US" sz="1400" dirty="0"/>
            </a:p>
          </p:txBody>
        </p:sp>
        <p:sp>
          <p:nvSpPr>
            <p:cNvPr id="8" name="TextBox 7"/>
            <p:cNvSpPr txBox="1"/>
            <p:nvPr/>
          </p:nvSpPr>
          <p:spPr>
            <a:xfrm>
              <a:off x="10632330" y="4222143"/>
              <a:ext cx="679994" cy="307777"/>
            </a:xfrm>
            <a:prstGeom prst="rect">
              <a:avLst/>
            </a:prstGeom>
            <a:solidFill>
              <a:schemeClr val="bg1"/>
            </a:solidFill>
            <a:ln>
              <a:noFill/>
            </a:ln>
          </p:spPr>
          <p:txBody>
            <a:bodyPr wrap="none" rtlCol="0">
              <a:spAutoFit/>
            </a:bodyPr>
            <a:lstStyle/>
            <a:p>
              <a:r>
                <a:rPr lang="en" sz="1400" dirty="0"/>
                <a:t>URINE</a:t>
              </a:r>
              <a:endParaRPr lang="en-US" sz="1400" dirty="0"/>
            </a:p>
          </p:txBody>
        </p:sp>
        <p:sp>
          <p:nvSpPr>
            <p:cNvPr id="9" name="TextBox 8"/>
            <p:cNvSpPr txBox="1"/>
            <p:nvPr/>
          </p:nvSpPr>
          <p:spPr>
            <a:xfrm>
              <a:off x="7442522" y="2712175"/>
              <a:ext cx="661078" cy="307777"/>
            </a:xfrm>
            <a:prstGeom prst="rect">
              <a:avLst/>
            </a:prstGeom>
            <a:solidFill>
              <a:schemeClr val="bg1"/>
            </a:solidFill>
            <a:ln>
              <a:noFill/>
            </a:ln>
          </p:spPr>
          <p:txBody>
            <a:bodyPr wrap="none" rtlCol="0">
              <a:spAutoFit/>
            </a:bodyPr>
            <a:lstStyle/>
            <a:p>
              <a:r>
                <a:rPr lang="en" sz="1400" dirty="0"/>
                <a:t>BONE</a:t>
              </a:r>
              <a:endParaRPr lang="en-US" sz="1400" dirty="0"/>
            </a:p>
          </p:txBody>
        </p:sp>
        <p:sp>
          <p:nvSpPr>
            <p:cNvPr id="10" name="TextBox 9"/>
            <p:cNvSpPr txBox="1"/>
            <p:nvPr/>
          </p:nvSpPr>
          <p:spPr>
            <a:xfrm>
              <a:off x="9234726" y="4119820"/>
              <a:ext cx="545342" cy="307777"/>
            </a:xfrm>
            <a:prstGeom prst="rect">
              <a:avLst/>
            </a:prstGeom>
            <a:solidFill>
              <a:schemeClr val="bg1"/>
            </a:solidFill>
            <a:ln>
              <a:noFill/>
            </a:ln>
          </p:spPr>
          <p:txBody>
            <a:bodyPr wrap="none" rtlCol="0">
              <a:spAutoFit/>
            </a:bodyPr>
            <a:lstStyle/>
            <a:p>
              <a:r>
                <a:rPr lang="en" sz="1400" dirty="0"/>
                <a:t>GIT</a:t>
              </a:r>
              <a:endParaRPr lang="en-US" sz="1400" dirty="0"/>
            </a:p>
          </p:txBody>
        </p:sp>
      </p:grpSp>
    </p:spTree>
    <p:extLst>
      <p:ext uri="{BB962C8B-B14F-4D97-AF65-F5344CB8AC3E}">
        <p14:creationId xmlns:p14="http://schemas.microsoft.com/office/powerpoint/2010/main" val="1433640139"/>
      </p:ext>
    </p:extLst>
  </p:cSld>
  <p:clrMapOvr>
    <a:masterClrMapping/>
  </p:clrMapOvr>
  <mc:AlternateContent xmlns:mc="http://schemas.openxmlformats.org/markup-compatibility/2006" xmlns:p14="http://schemas.microsoft.com/office/powerpoint/2010/main">
    <mc:Choice Requires="p14">
      <p:transition spd="slow" p14:dur="2000" advTm="15961"/>
    </mc:Choice>
    <mc:Fallback xmlns="">
      <p:transition spd="slow" advTm="15961"/>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Calcium</a:t>
            </a:r>
            <a:endParaRPr lang="en-US" dirty="0"/>
          </a:p>
        </p:txBody>
      </p:sp>
      <p:sp>
        <p:nvSpPr>
          <p:cNvPr id="3" name="Content Placeholder 2"/>
          <p:cNvSpPr>
            <a:spLocks noGrp="1"/>
          </p:cNvSpPr>
          <p:nvPr>
            <p:ph idx="1"/>
          </p:nvPr>
        </p:nvSpPr>
        <p:spPr/>
        <p:txBody>
          <a:bodyPr>
            <a:normAutofit fontScale="92500" lnSpcReduction="10000"/>
          </a:bodyPr>
          <a:lstStyle/>
          <a:p>
            <a:r>
              <a:rPr lang="en" dirty="0"/>
              <a:t>there are about 1200g of calcium in the body of an adult</a:t>
            </a:r>
          </a:p>
          <a:p>
            <a:r>
              <a:rPr lang="en" dirty="0"/>
              <a:t>the largest part is found in </a:t>
            </a:r>
            <a:r>
              <a:rPr lang="en" dirty="0">
                <a:solidFill>
                  <a:srgbClr val="0070C0"/>
                </a:solidFill>
              </a:rPr>
              <a:t>bones </a:t>
            </a:r>
            <a:r>
              <a:rPr lang="en" dirty="0"/>
              <a:t>(99%) in the form of </a:t>
            </a:r>
            <a:r>
              <a:rPr lang="en" dirty="0">
                <a:solidFill>
                  <a:srgbClr val="0070C0"/>
                </a:solidFill>
              </a:rPr>
              <a:t>hydroxyapatite</a:t>
            </a:r>
          </a:p>
          <a:p>
            <a:r>
              <a:rPr lang="en" dirty="0"/>
              <a:t>The normal concentration of calcium in the plasma is </a:t>
            </a:r>
            <a:r>
              <a:rPr lang="en" dirty="0">
                <a:solidFill>
                  <a:srgbClr val="C00000"/>
                </a:solidFill>
              </a:rPr>
              <a:t>from 2.14 to 2.53 mmol/l</a:t>
            </a:r>
          </a:p>
          <a:p>
            <a:r>
              <a:rPr lang="en" dirty="0"/>
              <a:t>Calcium is found in plasma in two forms:</a:t>
            </a:r>
          </a:p>
          <a:p>
            <a:pPr>
              <a:buFontTx/>
              <a:buChar char="-"/>
            </a:pPr>
            <a:r>
              <a:rPr lang="en" dirty="0"/>
              <a:t>free or ionized form </a:t>
            </a:r>
            <a:r>
              <a:rPr lang="en" dirty="0">
                <a:solidFill>
                  <a:srgbClr val="C00000"/>
                </a:solidFill>
              </a:rPr>
              <a:t>1.13-1.30 mmol/l</a:t>
            </a:r>
            <a:endParaRPr lang="sr-Cyrl-RS" dirty="0">
              <a:solidFill>
                <a:srgbClr val="C00000"/>
              </a:solidFill>
            </a:endParaRPr>
          </a:p>
          <a:p>
            <a:pPr>
              <a:buFontTx/>
              <a:buChar char="-"/>
            </a:pPr>
            <a:r>
              <a:rPr lang="en" dirty="0"/>
              <a:t>unionized form </a:t>
            </a:r>
            <a:endParaRPr lang="sr-Cyrl-RS" dirty="0"/>
          </a:p>
          <a:p>
            <a:pPr marL="0" indent="0">
              <a:buNone/>
            </a:pPr>
            <a:r>
              <a:rPr lang="en" dirty="0"/>
              <a:t>    - bound to inorganic anions, citrates, bicarbonates, phosphates...</a:t>
            </a:r>
          </a:p>
          <a:p>
            <a:pPr marL="0" indent="0">
              <a:buNone/>
            </a:pPr>
            <a:r>
              <a:rPr lang="en" dirty="0"/>
              <a:t>    - bound to proteins</a:t>
            </a:r>
          </a:p>
          <a:p>
            <a:pPr marL="0" indent="0">
              <a:buNone/>
            </a:pPr>
            <a:r>
              <a:rPr lang="en" i="1" dirty="0">
                <a:solidFill>
                  <a:srgbClr val="C00000"/>
                </a:solidFill>
              </a:rPr>
              <a:t>Only ionized, free calcium is biologically active.</a:t>
            </a:r>
            <a:endParaRPr lang="en-US" i="1" dirty="0">
              <a:solidFill>
                <a:srgbClr val="C00000"/>
              </a:solidFill>
            </a:endParaRPr>
          </a:p>
        </p:txBody>
      </p:sp>
      <p:sp>
        <p:nvSpPr>
          <p:cNvPr id="4" name="Slide Number Placeholder 3"/>
          <p:cNvSpPr>
            <a:spLocks noGrp="1"/>
          </p:cNvSpPr>
          <p:nvPr>
            <p:ph type="sldNum" sz="quarter" idx="12"/>
          </p:nvPr>
        </p:nvSpPr>
        <p:spPr/>
        <p:txBody>
          <a:bodyPr/>
          <a:lstStyle/>
          <a:p>
            <a:fld id="{A134EC62-E7B5-4728-A7FE-3758188B631D}" type="slidenum">
              <a:rPr lang="en-US" smtClean="0"/>
              <a:t>2</a:t>
            </a:fld>
            <a:endParaRPr lang="en-US"/>
          </a:p>
        </p:txBody>
      </p:sp>
    </p:spTree>
    <p:extLst>
      <p:ext uri="{BB962C8B-B14F-4D97-AF65-F5344CB8AC3E}">
        <p14:creationId xmlns:p14="http://schemas.microsoft.com/office/powerpoint/2010/main" val="3505457896"/>
      </p:ext>
    </p:extLst>
  </p:cSld>
  <p:clrMapOvr>
    <a:masterClrMapping/>
  </p:clrMapOvr>
  <mc:AlternateContent xmlns:mc="http://schemas.openxmlformats.org/markup-compatibility/2006" xmlns:p14="http://schemas.microsoft.com/office/powerpoint/2010/main">
    <mc:Choice Requires="p14">
      <p:transition spd="slow" p14:dur="2000" advTm="59758"/>
    </mc:Choice>
    <mc:Fallback xmlns="">
      <p:transition spd="slow" advTm="59758"/>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spc="-20" dirty="0"/>
              <a:t>The result </a:t>
            </a:r>
            <a:r>
              <a:rPr lang="en" spc="-5" dirty="0"/>
              <a:t>of the action </a:t>
            </a:r>
            <a:r>
              <a:rPr lang="en" dirty="0"/>
              <a:t>of the parathyroid</a:t>
            </a:r>
            <a:r>
              <a:rPr lang="en" spc="-25" dirty="0"/>
              <a:t> </a:t>
            </a:r>
            <a:r>
              <a:rPr lang="en" spc="-20" dirty="0"/>
              <a:t>hormones</a:t>
            </a:r>
            <a:endParaRPr lang="en-US" dirty="0"/>
          </a:p>
        </p:txBody>
      </p:sp>
      <p:sp>
        <p:nvSpPr>
          <p:cNvPr id="3" name="Content Placeholder 2"/>
          <p:cNvSpPr>
            <a:spLocks noGrp="1"/>
          </p:cNvSpPr>
          <p:nvPr>
            <p:ph idx="1"/>
          </p:nvPr>
        </p:nvSpPr>
        <p:spPr>
          <a:xfrm>
            <a:off x="838200" y="1825625"/>
            <a:ext cx="5273233" cy="4351338"/>
          </a:xfrm>
        </p:spPr>
        <p:txBody>
          <a:bodyPr/>
          <a:lstStyle/>
          <a:p>
            <a:pPr marL="412750" indent="-400685">
              <a:lnSpc>
                <a:spcPts val="3835"/>
              </a:lnSpc>
              <a:spcBef>
                <a:spcPts val="130"/>
              </a:spcBef>
              <a:buAutoNum type="arabicPeriod"/>
              <a:tabLst>
                <a:tab pos="413384" algn="l"/>
              </a:tabLst>
            </a:pPr>
            <a:r>
              <a:rPr lang="en" spc="15" dirty="0">
                <a:solidFill>
                  <a:srgbClr val="C00000"/>
                </a:solidFill>
                <a:cs typeface="Calibri"/>
              </a:rPr>
              <a:t>increase in </a:t>
            </a:r>
            <a:r>
              <a:rPr lang="en" spc="-5" dirty="0">
                <a:solidFill>
                  <a:srgbClr val="C00000"/>
                </a:solidFill>
                <a:cs typeface="Calibri"/>
              </a:rPr>
              <a:t>calcium </a:t>
            </a:r>
            <a:r>
              <a:rPr lang="en" spc="5" dirty="0">
                <a:solidFill>
                  <a:srgbClr val="C00000"/>
                </a:solidFill>
                <a:cs typeface="Calibri"/>
              </a:rPr>
              <a:t>concentration </a:t>
            </a:r>
            <a:r>
              <a:rPr lang="en" spc="10" dirty="0">
                <a:solidFill>
                  <a:srgbClr val="C00000"/>
                </a:solidFill>
                <a:cs typeface="Calibri"/>
              </a:rPr>
              <a:t>in</a:t>
            </a:r>
            <a:r>
              <a:rPr lang="en" spc="-409" dirty="0">
                <a:solidFill>
                  <a:srgbClr val="C00000"/>
                </a:solidFill>
                <a:cs typeface="Calibri"/>
              </a:rPr>
              <a:t> </a:t>
            </a:r>
            <a:r>
              <a:rPr lang="en" spc="25" dirty="0">
                <a:solidFill>
                  <a:srgbClr val="C00000"/>
                </a:solidFill>
                <a:cs typeface="Calibri"/>
              </a:rPr>
              <a:t>blood</a:t>
            </a:r>
            <a:endParaRPr lang="ru-RU" dirty="0">
              <a:solidFill>
                <a:srgbClr val="C00000"/>
              </a:solidFill>
              <a:cs typeface="Calibri"/>
            </a:endParaRPr>
          </a:p>
          <a:p>
            <a:pPr marL="412750" indent="-400685">
              <a:lnSpc>
                <a:spcPts val="3835"/>
              </a:lnSpc>
              <a:buAutoNum type="arabicPeriod"/>
              <a:tabLst>
                <a:tab pos="413384" algn="l"/>
              </a:tabLst>
            </a:pPr>
            <a:r>
              <a:rPr lang="en" spc="10" dirty="0">
                <a:solidFill>
                  <a:srgbClr val="C00000"/>
                </a:solidFill>
                <a:cs typeface="Calibri"/>
              </a:rPr>
              <a:t>reduction of </a:t>
            </a:r>
            <a:r>
              <a:rPr lang="en" spc="20" dirty="0">
                <a:solidFill>
                  <a:srgbClr val="C00000"/>
                </a:solidFill>
                <a:cs typeface="Calibri"/>
              </a:rPr>
              <a:t>phosphate </a:t>
            </a:r>
            <a:r>
              <a:rPr lang="en" spc="5" dirty="0">
                <a:solidFill>
                  <a:srgbClr val="C00000"/>
                </a:solidFill>
                <a:cs typeface="Calibri"/>
              </a:rPr>
              <a:t>concentration </a:t>
            </a:r>
            <a:r>
              <a:rPr lang="en" spc="10" dirty="0">
                <a:solidFill>
                  <a:srgbClr val="C00000"/>
                </a:solidFill>
                <a:cs typeface="Calibri"/>
              </a:rPr>
              <a:t>in </a:t>
            </a:r>
            <a:r>
              <a:rPr lang="en" spc="-480" dirty="0">
                <a:solidFill>
                  <a:srgbClr val="C00000"/>
                </a:solidFill>
                <a:cs typeface="Calibri"/>
              </a:rPr>
              <a:t> </a:t>
            </a:r>
            <a:r>
              <a:rPr lang="en" spc="25" dirty="0">
                <a:solidFill>
                  <a:srgbClr val="C00000"/>
                </a:solidFill>
                <a:cs typeface="Calibri"/>
              </a:rPr>
              <a:t>blood</a:t>
            </a:r>
            <a:endParaRPr lang="ru-RU" dirty="0">
              <a:solidFill>
                <a:srgbClr val="C00000"/>
              </a:solidFill>
              <a:cs typeface="Calibri"/>
            </a:endParaRP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20</a:t>
            </a:fld>
            <a:endParaRPr lang="en-US"/>
          </a:p>
        </p:txBody>
      </p:sp>
      <p:sp>
        <p:nvSpPr>
          <p:cNvPr id="5" name="object 10"/>
          <p:cNvSpPr/>
          <p:nvPr/>
        </p:nvSpPr>
        <p:spPr>
          <a:xfrm>
            <a:off x="5660020" y="1690688"/>
            <a:ext cx="6215115" cy="4738634"/>
          </a:xfrm>
          <a:prstGeom prst="rect">
            <a:avLst/>
          </a:prstGeom>
          <a:blipFill>
            <a:blip r:embed="rId2" cstate="print">
              <a:extLst>
                <a:ext uri="{BEBA8EAE-BF5A-486C-A8C5-ECC9F3942E4B}">
                  <a14:imgProps xmlns:a14="http://schemas.microsoft.com/office/drawing/2010/main">
                    <a14:imgLayer r:embed="rId3">
                      <a14:imgEffect>
                        <a14:brightnessContrast bright="15000"/>
                      </a14:imgEffect>
                    </a14:imgLayer>
                  </a14:imgProps>
                </a:ext>
              </a:extLst>
            </a:blip>
            <a:stretch>
              <a:fillRect/>
            </a:stretch>
          </a:blipFill>
        </p:spPr>
        <p:txBody>
          <a:bodyPr wrap="square" lIns="0" tIns="0" rIns="0" bIns="0" rtlCol="0"/>
          <a:lstStyle/>
          <a:p>
            <a:endParaRPr/>
          </a:p>
        </p:txBody>
      </p:sp>
    </p:spTree>
    <p:extLst>
      <p:ext uri="{BB962C8B-B14F-4D97-AF65-F5344CB8AC3E}">
        <p14:creationId xmlns:p14="http://schemas.microsoft.com/office/powerpoint/2010/main" val="3132459271"/>
      </p:ext>
    </p:extLst>
  </p:cSld>
  <p:clrMapOvr>
    <a:masterClrMapping/>
  </p:clrMapOvr>
  <mc:AlternateContent xmlns:mc="http://schemas.openxmlformats.org/markup-compatibility/2006" xmlns:p14="http://schemas.microsoft.com/office/powerpoint/2010/main">
    <mc:Choice Requires="p14">
      <p:transition spd="slow" p14:dur="2000" advTm="12317"/>
    </mc:Choice>
    <mc:Fallback xmlns="">
      <p:transition spd="slow" advTm="12317"/>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Vitamin </a:t>
            </a:r>
            <a:r>
              <a:rPr lang="en" dirty="0">
                <a:cs typeface="Calibri"/>
              </a:rPr>
              <a:t>D</a:t>
            </a:r>
            <a:endParaRPr lang="en-US" dirty="0"/>
          </a:p>
        </p:txBody>
      </p:sp>
      <p:sp>
        <p:nvSpPr>
          <p:cNvPr id="3" name="Content Placeholder 2"/>
          <p:cNvSpPr>
            <a:spLocks noGrp="1"/>
          </p:cNvSpPr>
          <p:nvPr>
            <p:ph idx="1"/>
          </p:nvPr>
        </p:nvSpPr>
        <p:spPr/>
        <p:txBody>
          <a:bodyPr>
            <a:normAutofit lnSpcReduction="10000"/>
          </a:bodyPr>
          <a:lstStyle/>
          <a:p>
            <a:r>
              <a:rPr lang="en" dirty="0"/>
              <a:t>belongs to the group of </a:t>
            </a:r>
            <a:r>
              <a:rPr lang="en" dirty="0">
                <a:solidFill>
                  <a:srgbClr val="0070C0"/>
                </a:solidFill>
              </a:rPr>
              <a:t>liposoluble vitamins</a:t>
            </a:r>
          </a:p>
          <a:p>
            <a:r>
              <a:rPr lang="en" dirty="0"/>
              <a:t>and has </a:t>
            </a:r>
            <a:r>
              <a:rPr lang="en" dirty="0">
                <a:solidFill>
                  <a:srgbClr val="C00000"/>
                </a:solidFill>
              </a:rPr>
              <a:t>a steroid structure </a:t>
            </a:r>
            <a:r>
              <a:rPr lang="en" dirty="0"/>
              <a:t>and binds to nuclear receptors like hormones</a:t>
            </a:r>
          </a:p>
          <a:p>
            <a:r>
              <a:rPr lang="en" dirty="0"/>
              <a:t>vitamin </a:t>
            </a:r>
            <a:r>
              <a:rPr lang="en" spc="-15" dirty="0">
                <a:cs typeface="Calibri"/>
              </a:rPr>
              <a:t>D </a:t>
            </a:r>
            <a:r>
              <a:rPr lang="en" spc="-5" dirty="0">
                <a:cs typeface="Calibri"/>
              </a:rPr>
              <a:t>is not even </a:t>
            </a:r>
            <a:r>
              <a:rPr lang="en" spc="-10" dirty="0">
                <a:cs typeface="Calibri"/>
              </a:rPr>
              <a:t>a classic </a:t>
            </a:r>
            <a:r>
              <a:rPr lang="en" spc="-15" dirty="0">
                <a:cs typeface="Calibri"/>
              </a:rPr>
              <a:t>"vitamin" </a:t>
            </a:r>
            <a:r>
              <a:rPr lang="en" spc="5" dirty="0">
                <a:cs typeface="Calibri"/>
              </a:rPr>
              <a:t>because </a:t>
            </a:r>
            <a:r>
              <a:rPr lang="en" spc="15" dirty="0">
                <a:cs typeface="Calibri"/>
              </a:rPr>
              <a:t>it </a:t>
            </a:r>
            <a:r>
              <a:rPr lang="en" spc="5" dirty="0">
                <a:cs typeface="Calibri"/>
              </a:rPr>
              <a:t>can </a:t>
            </a:r>
            <a:r>
              <a:rPr lang="en" dirty="0">
                <a:cs typeface="Calibri"/>
              </a:rPr>
              <a:t>be produced</a:t>
            </a:r>
            <a:r>
              <a:rPr lang="en" spc="95" dirty="0">
                <a:cs typeface="Calibri"/>
              </a:rPr>
              <a:t> </a:t>
            </a:r>
            <a:r>
              <a:rPr lang="en" i="1" spc="-20" dirty="0">
                <a:cs typeface="Calibri"/>
              </a:rPr>
              <a:t>de</a:t>
            </a:r>
            <a:r>
              <a:rPr lang="en" dirty="0">
                <a:cs typeface="Calibri"/>
              </a:rPr>
              <a:t> </a:t>
            </a:r>
            <a:r>
              <a:rPr lang="en" i="1" spc="-25" dirty="0">
                <a:cs typeface="Calibri"/>
              </a:rPr>
              <a:t>novo </a:t>
            </a:r>
            <a:r>
              <a:rPr lang="en" spc="-25" dirty="0">
                <a:cs typeface="Calibri"/>
              </a:rPr>
              <a:t>.</a:t>
            </a:r>
            <a:endParaRPr lang="ru-RU" dirty="0">
              <a:cs typeface="Calibri"/>
            </a:endParaRPr>
          </a:p>
          <a:p>
            <a:pPr marL="355600" marR="415290" indent="-343535">
              <a:spcBef>
                <a:spcPts val="1764"/>
              </a:spcBef>
              <a:buFont typeface="Arial"/>
              <a:buChar char="•"/>
              <a:tabLst>
                <a:tab pos="355600" algn="l"/>
                <a:tab pos="356235" algn="l"/>
              </a:tabLst>
            </a:pPr>
            <a:r>
              <a:rPr lang="en" spc="-15" dirty="0">
                <a:cs typeface="Calibri"/>
              </a:rPr>
              <a:t>vitamin D has </a:t>
            </a:r>
            <a:r>
              <a:rPr lang="en" b="1" spc="-20" dirty="0">
                <a:cs typeface="Calibri"/>
              </a:rPr>
              <a:t>hormone </a:t>
            </a:r>
            <a:r>
              <a:rPr lang="en" dirty="0">
                <a:cs typeface="Calibri"/>
              </a:rPr>
              <a:t>properties </a:t>
            </a:r>
            <a:r>
              <a:rPr lang="en" spc="5" dirty="0">
                <a:cs typeface="Calibri"/>
              </a:rPr>
              <a:t>because </a:t>
            </a:r>
            <a:r>
              <a:rPr lang="en" spc="-20" dirty="0">
                <a:cs typeface="Calibri"/>
              </a:rPr>
              <a:t>it acts </a:t>
            </a:r>
            <a:r>
              <a:rPr lang="en" spc="-5" dirty="0">
                <a:cs typeface="Calibri"/>
              </a:rPr>
              <a:t>on </a:t>
            </a:r>
            <a:r>
              <a:rPr lang="en" spc="-20" dirty="0">
                <a:cs typeface="Calibri"/>
              </a:rPr>
              <a:t>distant </a:t>
            </a:r>
            <a:r>
              <a:rPr lang="en" spc="-15" dirty="0">
                <a:cs typeface="Calibri"/>
              </a:rPr>
              <a:t>target cells </a:t>
            </a:r>
            <a:r>
              <a:rPr lang="en" dirty="0">
                <a:cs typeface="Calibri"/>
              </a:rPr>
              <a:t>and </a:t>
            </a:r>
            <a:r>
              <a:rPr lang="en" spc="-15" dirty="0">
                <a:cs typeface="Calibri"/>
              </a:rPr>
              <a:t>leads </a:t>
            </a:r>
            <a:r>
              <a:rPr lang="en" spc="5" dirty="0">
                <a:cs typeface="Calibri"/>
              </a:rPr>
              <a:t>to </a:t>
            </a:r>
            <a:r>
              <a:rPr lang="en" spc="-10" dirty="0">
                <a:cs typeface="Calibri"/>
              </a:rPr>
              <a:t>a response </a:t>
            </a:r>
            <a:r>
              <a:rPr lang="en" spc="5" dirty="0">
                <a:cs typeface="Calibri"/>
              </a:rPr>
              <a:t>after </a:t>
            </a:r>
            <a:r>
              <a:rPr lang="en" spc="-5" dirty="0">
                <a:cs typeface="Calibri"/>
              </a:rPr>
              <a:t>binding </a:t>
            </a:r>
            <a:r>
              <a:rPr lang="en" spc="15" dirty="0">
                <a:cs typeface="Calibri"/>
              </a:rPr>
              <a:t>to </a:t>
            </a:r>
            <a:r>
              <a:rPr lang="en" dirty="0">
                <a:cs typeface="Calibri"/>
              </a:rPr>
              <a:t>high- </a:t>
            </a:r>
            <a:r>
              <a:rPr lang="en" spc="-15" dirty="0">
                <a:cs typeface="Calibri"/>
              </a:rPr>
              <a:t>affinity cell</a:t>
            </a:r>
            <a:r>
              <a:rPr lang="en" spc="135" dirty="0">
                <a:cs typeface="Calibri"/>
              </a:rPr>
              <a:t> </a:t>
            </a:r>
            <a:r>
              <a:rPr lang="en" dirty="0">
                <a:cs typeface="Calibri"/>
              </a:rPr>
              <a:t>receptors</a:t>
            </a:r>
          </a:p>
          <a:p>
            <a:pPr marL="355600" marR="90805" indent="-343535">
              <a:lnSpc>
                <a:spcPts val="2630"/>
              </a:lnSpc>
              <a:spcBef>
                <a:spcPts val="1620"/>
              </a:spcBef>
              <a:buFont typeface="Arial"/>
              <a:buChar char="•"/>
              <a:tabLst>
                <a:tab pos="355600" algn="l"/>
                <a:tab pos="356235" algn="l"/>
              </a:tabLst>
            </a:pPr>
            <a:r>
              <a:rPr lang="en" spc="-15" dirty="0">
                <a:cs typeface="Calibri"/>
              </a:rPr>
              <a:t>vitamin </a:t>
            </a:r>
            <a:r>
              <a:rPr lang="en" dirty="0">
                <a:cs typeface="Calibri"/>
              </a:rPr>
              <a:t>D </a:t>
            </a:r>
            <a:r>
              <a:rPr lang="en" spc="-5" dirty="0">
                <a:cs typeface="Calibri"/>
              </a:rPr>
              <a:t>is not a classic </a:t>
            </a:r>
            <a:r>
              <a:rPr lang="en" spc="5" dirty="0">
                <a:cs typeface="Calibri"/>
              </a:rPr>
              <a:t>hormone because </a:t>
            </a:r>
            <a:r>
              <a:rPr lang="en" spc="15" dirty="0">
                <a:cs typeface="Calibri"/>
              </a:rPr>
              <a:t>it is </a:t>
            </a:r>
            <a:r>
              <a:rPr lang="en" spc="-5" dirty="0">
                <a:cs typeface="Calibri"/>
              </a:rPr>
              <a:t>not produced </a:t>
            </a:r>
            <a:r>
              <a:rPr lang="en" dirty="0">
                <a:cs typeface="Calibri"/>
              </a:rPr>
              <a:t>and secreted </a:t>
            </a:r>
            <a:r>
              <a:rPr lang="en" spc="-15" dirty="0">
                <a:cs typeface="Calibri"/>
              </a:rPr>
              <a:t>from </a:t>
            </a:r>
            <a:r>
              <a:rPr lang="en" spc="-5" dirty="0">
                <a:cs typeface="Calibri"/>
              </a:rPr>
              <a:t>the endocrine system</a:t>
            </a:r>
            <a:r>
              <a:rPr lang="en" spc="25" dirty="0">
                <a:cs typeface="Calibri"/>
              </a:rPr>
              <a:t> </a:t>
            </a:r>
            <a:r>
              <a:rPr lang="en" spc="-5" dirty="0">
                <a:cs typeface="Calibri"/>
              </a:rPr>
              <a:t>gland.</a:t>
            </a:r>
            <a:endParaRPr lang="ru-RU" dirty="0">
              <a:cs typeface="Calibri"/>
            </a:endParaRPr>
          </a:p>
          <a:p>
            <a:pPr marL="0" indent="0">
              <a:buNone/>
            </a:pP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21</a:t>
            </a:fld>
            <a:endParaRPr lang="en-US"/>
          </a:p>
        </p:txBody>
      </p:sp>
    </p:spTree>
    <p:extLst>
      <p:ext uri="{BB962C8B-B14F-4D97-AF65-F5344CB8AC3E}">
        <p14:creationId xmlns:p14="http://schemas.microsoft.com/office/powerpoint/2010/main" val="179896991"/>
      </p:ext>
    </p:extLst>
  </p:cSld>
  <p:clrMapOvr>
    <a:masterClrMapping/>
  </p:clrMapOvr>
  <mc:AlternateContent xmlns:mc="http://schemas.openxmlformats.org/markup-compatibility/2006" xmlns:p14="http://schemas.microsoft.com/office/powerpoint/2010/main">
    <mc:Choice Requires="p14">
      <p:transition spd="slow" p14:dur="2000" advTm="29018"/>
    </mc:Choice>
    <mc:Fallback xmlns="">
      <p:transition spd="slow" advTm="29018"/>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Vitamin </a:t>
            </a:r>
            <a:r>
              <a:rPr lang="en" dirty="0">
                <a:cs typeface="Calibri"/>
              </a:rPr>
              <a:t>D</a:t>
            </a:r>
            <a:endParaRPr lang="en-US" dirty="0"/>
          </a:p>
        </p:txBody>
      </p:sp>
      <p:sp>
        <p:nvSpPr>
          <p:cNvPr id="3" name="Content Placeholder 2"/>
          <p:cNvSpPr>
            <a:spLocks noGrp="1"/>
          </p:cNvSpPr>
          <p:nvPr>
            <p:ph idx="1"/>
          </p:nvPr>
        </p:nvSpPr>
        <p:spPr/>
        <p:txBody>
          <a:bodyPr>
            <a:normAutofit fontScale="92500" lnSpcReduction="20000"/>
          </a:bodyPr>
          <a:lstStyle/>
          <a:p>
            <a:pPr marL="0" indent="0">
              <a:lnSpc>
                <a:spcPct val="100000"/>
              </a:lnSpc>
              <a:spcBef>
                <a:spcPts val="375"/>
              </a:spcBef>
              <a:buNone/>
            </a:pPr>
            <a:r>
              <a:rPr lang="en" spc="15" dirty="0">
                <a:cs typeface="Calibri"/>
              </a:rPr>
              <a:t>There are </a:t>
            </a:r>
            <a:r>
              <a:rPr lang="en" dirty="0">
                <a:cs typeface="Calibri"/>
              </a:rPr>
              <a:t>two sources </a:t>
            </a:r>
            <a:r>
              <a:rPr lang="en" spc="-15" dirty="0">
                <a:cs typeface="Calibri"/>
              </a:rPr>
              <a:t>of vitamins</a:t>
            </a:r>
            <a:r>
              <a:rPr lang="en" spc="25" dirty="0">
                <a:cs typeface="Calibri"/>
              </a:rPr>
              <a:t> </a:t>
            </a:r>
            <a:r>
              <a:rPr lang="en" spc="10" dirty="0">
                <a:cs typeface="Calibri"/>
              </a:rPr>
              <a:t>D:</a:t>
            </a:r>
            <a:endParaRPr lang="ru-RU" dirty="0">
              <a:cs typeface="Calibri"/>
            </a:endParaRPr>
          </a:p>
          <a:p>
            <a:pPr marL="355600" indent="-343535">
              <a:lnSpc>
                <a:spcPct val="100000"/>
              </a:lnSpc>
              <a:spcBef>
                <a:spcPts val="275"/>
              </a:spcBef>
              <a:buAutoNum type="arabicPeriod"/>
              <a:tabLst>
                <a:tab pos="356235" algn="l"/>
              </a:tabLst>
            </a:pPr>
            <a:r>
              <a:rPr lang="en" spc="15" dirty="0">
                <a:cs typeface="Calibri"/>
              </a:rPr>
              <a:t>it is </a:t>
            </a:r>
            <a:r>
              <a:rPr lang="en" spc="-5" dirty="0">
                <a:cs typeface="Calibri"/>
              </a:rPr>
              <a:t>produced </a:t>
            </a:r>
            <a:r>
              <a:rPr lang="en" dirty="0">
                <a:cs typeface="Calibri"/>
              </a:rPr>
              <a:t>in </a:t>
            </a:r>
            <a:r>
              <a:rPr lang="en" b="1" spc="-15" dirty="0">
                <a:cs typeface="Calibri"/>
              </a:rPr>
              <a:t>the skin </a:t>
            </a:r>
            <a:r>
              <a:rPr lang="en" spc="-15" dirty="0">
                <a:cs typeface="Calibri"/>
              </a:rPr>
              <a:t>under </a:t>
            </a:r>
            <a:r>
              <a:rPr lang="en" dirty="0">
                <a:cs typeface="Calibri"/>
              </a:rPr>
              <a:t>the influence of UV</a:t>
            </a:r>
            <a:r>
              <a:rPr lang="en" spc="-225" dirty="0">
                <a:cs typeface="Calibri"/>
              </a:rPr>
              <a:t> </a:t>
            </a:r>
            <a:endParaRPr lang="ru-RU" dirty="0">
              <a:cs typeface="Calibri"/>
            </a:endParaRPr>
          </a:p>
          <a:p>
            <a:pPr marL="355600" indent="-343535">
              <a:lnSpc>
                <a:spcPct val="100000"/>
              </a:lnSpc>
              <a:spcBef>
                <a:spcPts val="345"/>
              </a:spcBef>
              <a:buAutoNum type="arabicPeriod"/>
              <a:tabLst>
                <a:tab pos="356235" algn="l"/>
              </a:tabLst>
            </a:pPr>
            <a:r>
              <a:rPr lang="en" spc="15" dirty="0">
                <a:cs typeface="Calibri"/>
              </a:rPr>
              <a:t>it is </a:t>
            </a:r>
            <a:r>
              <a:rPr lang="en" spc="-5" dirty="0">
                <a:cs typeface="Calibri"/>
              </a:rPr>
              <a:t>entered </a:t>
            </a:r>
            <a:r>
              <a:rPr lang="en" spc="-10" dirty="0">
                <a:cs typeface="Calibri"/>
              </a:rPr>
              <a:t>through</a:t>
            </a:r>
            <a:r>
              <a:rPr lang="en" spc="-60" dirty="0">
                <a:cs typeface="Calibri"/>
              </a:rPr>
              <a:t> </a:t>
            </a:r>
            <a:r>
              <a:rPr lang="en" b="1" spc="-5" dirty="0">
                <a:cs typeface="Calibri"/>
              </a:rPr>
              <a:t>food</a:t>
            </a:r>
            <a:endParaRPr lang="ru-RU" dirty="0">
              <a:cs typeface="Calibri"/>
            </a:endParaRPr>
          </a:p>
          <a:p>
            <a:pPr>
              <a:lnSpc>
                <a:spcPct val="100000"/>
              </a:lnSpc>
              <a:spcBef>
                <a:spcPts val="5"/>
              </a:spcBef>
            </a:pPr>
            <a:endParaRPr lang="ru-RU" sz="2400" dirty="0">
              <a:latin typeface="Times New Roman"/>
              <a:cs typeface="Times New Roman"/>
            </a:endParaRPr>
          </a:p>
          <a:p>
            <a:pPr marL="0" indent="0">
              <a:lnSpc>
                <a:spcPct val="100000"/>
              </a:lnSpc>
              <a:buNone/>
            </a:pPr>
            <a:r>
              <a:rPr lang="en" dirty="0">
                <a:cs typeface="Calibri"/>
              </a:rPr>
              <a:t>Two</a:t>
            </a:r>
            <a:r>
              <a:rPr lang="en" spc="-45" dirty="0">
                <a:cs typeface="Calibri"/>
              </a:rPr>
              <a:t> </a:t>
            </a:r>
            <a:r>
              <a:rPr lang="en" spc="-20" dirty="0">
                <a:cs typeface="Calibri"/>
              </a:rPr>
              <a:t>shapes:</a:t>
            </a:r>
            <a:endParaRPr lang="ru-RU" dirty="0">
              <a:cs typeface="Calibri"/>
            </a:endParaRPr>
          </a:p>
          <a:p>
            <a:pPr marL="355600" marR="491490" indent="-343535">
              <a:lnSpc>
                <a:spcPts val="2850"/>
              </a:lnSpc>
              <a:spcBef>
                <a:spcPts val="695"/>
              </a:spcBef>
              <a:buFont typeface="Arial"/>
              <a:buChar char="•"/>
              <a:tabLst>
                <a:tab pos="355600" algn="l"/>
                <a:tab pos="356235" algn="l"/>
                <a:tab pos="5553075" algn="l"/>
              </a:tabLst>
            </a:pPr>
            <a:r>
              <a:rPr lang="en" b="1" spc="-10" dirty="0">
                <a:solidFill>
                  <a:srgbClr val="C00000"/>
                </a:solidFill>
                <a:cs typeface="Calibri"/>
              </a:rPr>
              <a:t>ergocalciferol </a:t>
            </a:r>
            <a:r>
              <a:rPr lang="en" b="1" dirty="0">
                <a:cs typeface="Calibri"/>
              </a:rPr>
              <a:t>(vitamin</a:t>
            </a:r>
            <a:r>
              <a:rPr lang="en" b="1" spc="-15" dirty="0">
                <a:cs typeface="Calibri"/>
              </a:rPr>
              <a:t> </a:t>
            </a:r>
            <a:r>
              <a:rPr lang="en" b="1" spc="-10" dirty="0">
                <a:cs typeface="Calibri"/>
              </a:rPr>
              <a:t>D2 ) -</a:t>
            </a:r>
            <a:r>
              <a:rPr lang="en" b="1" spc="100" dirty="0">
                <a:cs typeface="Calibri"/>
              </a:rPr>
              <a:t> </a:t>
            </a:r>
            <a:r>
              <a:rPr lang="en" spc="15" dirty="0">
                <a:cs typeface="Calibri"/>
              </a:rPr>
              <a:t>it is </a:t>
            </a:r>
            <a:r>
              <a:rPr lang="en" spc="-5" dirty="0">
                <a:cs typeface="Calibri"/>
              </a:rPr>
              <a:t>created </a:t>
            </a:r>
            <a:r>
              <a:rPr lang="en" spc="-35" dirty="0">
                <a:cs typeface="Calibri"/>
              </a:rPr>
              <a:t>from </a:t>
            </a:r>
            <a:r>
              <a:rPr lang="en" spc="-5" dirty="0">
                <a:cs typeface="Calibri"/>
              </a:rPr>
              <a:t>ergosterol</a:t>
            </a:r>
            <a:r>
              <a:rPr lang="en" spc="-185" dirty="0">
                <a:cs typeface="Calibri"/>
              </a:rPr>
              <a:t> </a:t>
            </a:r>
            <a:r>
              <a:rPr lang="en" dirty="0">
                <a:cs typeface="Calibri"/>
              </a:rPr>
              <a:t>in </a:t>
            </a:r>
            <a:r>
              <a:rPr lang="en" spc="-5" dirty="0">
                <a:cs typeface="Calibri"/>
              </a:rPr>
              <a:t>plants, it is found in supplements</a:t>
            </a:r>
          </a:p>
          <a:p>
            <a:pPr marL="355600" marR="491490" indent="-343535">
              <a:lnSpc>
                <a:spcPts val="2850"/>
              </a:lnSpc>
              <a:spcBef>
                <a:spcPts val="695"/>
              </a:spcBef>
              <a:buFont typeface="Arial"/>
              <a:buChar char="•"/>
              <a:tabLst>
                <a:tab pos="355600" algn="l"/>
                <a:tab pos="356235" algn="l"/>
                <a:tab pos="5553075" algn="l"/>
              </a:tabLst>
            </a:pPr>
            <a:r>
              <a:rPr lang="en" b="1" spc="-15" dirty="0">
                <a:solidFill>
                  <a:srgbClr val="C00000"/>
                </a:solidFill>
                <a:cs typeface="Calibri"/>
              </a:rPr>
              <a:t>cholecalciferol</a:t>
            </a:r>
            <a:r>
              <a:rPr lang="en" b="1" spc="-15" dirty="0">
                <a:cs typeface="Calibri"/>
              </a:rPr>
              <a:t> </a:t>
            </a:r>
            <a:r>
              <a:rPr lang="en" b="1" dirty="0">
                <a:cs typeface="Calibri"/>
              </a:rPr>
              <a:t>(vitamin </a:t>
            </a:r>
            <a:r>
              <a:rPr lang="en" b="1" spc="-10" dirty="0">
                <a:cs typeface="Calibri"/>
              </a:rPr>
              <a:t>D3) </a:t>
            </a:r>
            <a:r>
              <a:rPr lang="en" b="1" dirty="0">
                <a:cs typeface="Calibri"/>
              </a:rPr>
              <a:t>- </a:t>
            </a:r>
            <a:r>
              <a:rPr lang="en" spc="15" dirty="0">
                <a:cs typeface="Calibri"/>
              </a:rPr>
              <a:t>is </a:t>
            </a:r>
            <a:r>
              <a:rPr lang="en" spc="-10" dirty="0">
                <a:cs typeface="Calibri"/>
              </a:rPr>
              <a:t>found </a:t>
            </a:r>
            <a:r>
              <a:rPr lang="en" dirty="0">
                <a:cs typeface="Calibri"/>
              </a:rPr>
              <a:t>in </a:t>
            </a:r>
            <a:r>
              <a:rPr lang="en" spc="-10" dirty="0">
                <a:cs typeface="Calibri"/>
              </a:rPr>
              <a:t>meat, </a:t>
            </a:r>
            <a:r>
              <a:rPr lang="en" spc="-15" dirty="0">
                <a:cs typeface="Calibri"/>
              </a:rPr>
              <a:t>fish </a:t>
            </a:r>
            <a:r>
              <a:rPr lang="en" spc="-65" dirty="0">
                <a:cs typeface="Calibri"/>
              </a:rPr>
              <a:t>oil </a:t>
            </a:r>
            <a:r>
              <a:rPr lang="en" dirty="0">
                <a:cs typeface="Calibri"/>
              </a:rPr>
              <a:t>and </a:t>
            </a:r>
            <a:r>
              <a:rPr lang="en" spc="15" dirty="0">
                <a:cs typeface="Calibri"/>
              </a:rPr>
              <a:t>is </a:t>
            </a:r>
            <a:r>
              <a:rPr lang="en" spc="-10" dirty="0">
                <a:cs typeface="Calibri"/>
              </a:rPr>
              <a:t>created </a:t>
            </a:r>
            <a:r>
              <a:rPr lang="en" dirty="0">
                <a:cs typeface="Calibri"/>
              </a:rPr>
              <a:t>in the skin </a:t>
            </a:r>
            <a:r>
              <a:rPr lang="en" spc="-15" dirty="0">
                <a:cs typeface="Calibri"/>
              </a:rPr>
              <a:t>under </a:t>
            </a:r>
            <a:r>
              <a:rPr lang="en" dirty="0">
                <a:cs typeface="Calibri"/>
              </a:rPr>
              <a:t>the influence of UV</a:t>
            </a:r>
            <a:r>
              <a:rPr lang="en" spc="-225" dirty="0">
                <a:cs typeface="Calibri"/>
              </a:rPr>
              <a:t> </a:t>
            </a:r>
            <a:r>
              <a:rPr lang="en" spc="5" dirty="0">
                <a:cs typeface="Calibri"/>
              </a:rPr>
              <a:t>radiation</a:t>
            </a:r>
            <a:endParaRPr lang="ru-RU" dirty="0">
              <a:cs typeface="Calibri"/>
            </a:endParaRPr>
          </a:p>
          <a:p>
            <a:pPr>
              <a:lnSpc>
                <a:spcPct val="100000"/>
              </a:lnSpc>
              <a:spcBef>
                <a:spcPts val="20"/>
              </a:spcBef>
            </a:pPr>
            <a:endParaRPr lang="ru-RU" dirty="0">
              <a:latin typeface="Times New Roman"/>
              <a:cs typeface="Times New Roman"/>
            </a:endParaRPr>
          </a:p>
          <a:p>
            <a:pPr marL="0" indent="0">
              <a:lnSpc>
                <a:spcPct val="100000"/>
              </a:lnSpc>
              <a:spcBef>
                <a:spcPts val="5"/>
              </a:spcBef>
              <a:buNone/>
            </a:pPr>
            <a:r>
              <a:rPr lang="en" spc="-10" dirty="0">
                <a:cs typeface="Calibri"/>
              </a:rPr>
              <a:t>Ergocalciferol </a:t>
            </a:r>
            <a:r>
              <a:rPr lang="en" dirty="0">
                <a:cs typeface="Calibri"/>
              </a:rPr>
              <a:t>and </a:t>
            </a:r>
            <a:r>
              <a:rPr lang="en" spc="-15" dirty="0">
                <a:cs typeface="Calibri"/>
              </a:rPr>
              <a:t>cholecalciferol </a:t>
            </a:r>
            <a:r>
              <a:rPr lang="en" dirty="0">
                <a:cs typeface="Calibri"/>
              </a:rPr>
              <a:t>- </a:t>
            </a:r>
            <a:r>
              <a:rPr lang="en" b="1" spc="-5" dirty="0">
                <a:cs typeface="Calibri"/>
              </a:rPr>
              <a:t>provitamins</a:t>
            </a:r>
            <a:r>
              <a:rPr lang="en" b="1" spc="85" dirty="0">
                <a:cs typeface="Calibri"/>
              </a:rPr>
              <a:t> </a:t>
            </a:r>
            <a:r>
              <a:rPr lang="en" b="1" dirty="0">
                <a:cs typeface="Calibri"/>
              </a:rPr>
              <a:t>D</a:t>
            </a:r>
            <a:endParaRPr lang="ru-RU" dirty="0">
              <a:cs typeface="Calibri"/>
            </a:endParaRP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22</a:t>
            </a:fld>
            <a:endParaRPr lang="en-US"/>
          </a:p>
        </p:txBody>
      </p:sp>
    </p:spTree>
    <p:extLst>
      <p:ext uri="{BB962C8B-B14F-4D97-AF65-F5344CB8AC3E}">
        <p14:creationId xmlns:p14="http://schemas.microsoft.com/office/powerpoint/2010/main" val="902733277"/>
      </p:ext>
    </p:extLst>
  </p:cSld>
  <p:clrMapOvr>
    <a:masterClrMapping/>
  </p:clrMapOvr>
  <mc:AlternateContent xmlns:mc="http://schemas.openxmlformats.org/markup-compatibility/2006" xmlns:p14="http://schemas.microsoft.com/office/powerpoint/2010/main">
    <mc:Choice Requires="p14">
      <p:transition spd="slow" p14:dur="2000" advTm="16420"/>
    </mc:Choice>
    <mc:Fallback xmlns="">
      <p:transition spd="slow" advTm="1642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Vitamin </a:t>
            </a:r>
            <a:r>
              <a:rPr lang="en" dirty="0">
                <a:cs typeface="Calibri"/>
              </a:rPr>
              <a:t>D</a:t>
            </a:r>
            <a:endParaRPr lang="en-US" dirty="0"/>
          </a:p>
        </p:txBody>
      </p:sp>
      <p:sp>
        <p:nvSpPr>
          <p:cNvPr id="3" name="Content Placeholder 2"/>
          <p:cNvSpPr>
            <a:spLocks noGrp="1"/>
          </p:cNvSpPr>
          <p:nvPr>
            <p:ph idx="1"/>
          </p:nvPr>
        </p:nvSpPr>
        <p:spPr>
          <a:xfrm>
            <a:off x="838199" y="1825625"/>
            <a:ext cx="6558023" cy="4351338"/>
          </a:xfrm>
        </p:spPr>
        <p:txBody>
          <a:bodyPr>
            <a:noAutofit/>
          </a:bodyPr>
          <a:lstStyle/>
          <a:p>
            <a:pPr marL="355600" marR="121285" indent="-343535">
              <a:lnSpc>
                <a:spcPts val="2630"/>
              </a:lnSpc>
              <a:spcBef>
                <a:spcPts val="0"/>
              </a:spcBef>
              <a:buFont typeface="Arial"/>
              <a:buChar char="•"/>
              <a:tabLst>
                <a:tab pos="355600" algn="l"/>
                <a:tab pos="356235" algn="l"/>
              </a:tabLst>
            </a:pPr>
            <a:r>
              <a:rPr lang="en" sz="2600" spc="-15" dirty="0">
                <a:cs typeface="Calibri"/>
              </a:rPr>
              <a:t>vitamin </a:t>
            </a:r>
            <a:r>
              <a:rPr lang="en" sz="2600" dirty="0">
                <a:cs typeface="Calibri"/>
              </a:rPr>
              <a:t>D </a:t>
            </a:r>
            <a:r>
              <a:rPr lang="en" sz="2600" spc="10" dirty="0">
                <a:cs typeface="Calibri"/>
              </a:rPr>
              <a:t>is </a:t>
            </a:r>
            <a:r>
              <a:rPr lang="en" sz="2600" spc="-15" dirty="0">
                <a:cs typeface="Calibri"/>
              </a:rPr>
              <a:t>inactive, </a:t>
            </a:r>
            <a:r>
              <a:rPr lang="en" sz="2600" dirty="0">
                <a:cs typeface="Calibri"/>
              </a:rPr>
              <a:t>and </a:t>
            </a:r>
            <a:r>
              <a:rPr lang="en" sz="2600" spc="-5" dirty="0">
                <a:cs typeface="Calibri"/>
              </a:rPr>
              <a:t>requires </a:t>
            </a:r>
            <a:r>
              <a:rPr lang="en" sz="2600" spc="-10" dirty="0">
                <a:cs typeface="Calibri"/>
              </a:rPr>
              <a:t>modification </a:t>
            </a:r>
            <a:r>
              <a:rPr lang="en" sz="2600" dirty="0">
                <a:cs typeface="Calibri"/>
              </a:rPr>
              <a:t>to </a:t>
            </a:r>
            <a:r>
              <a:rPr lang="en" sz="2600" spc="-15" dirty="0">
                <a:solidFill>
                  <a:srgbClr val="0070C0"/>
                </a:solidFill>
                <a:cs typeface="Calibri"/>
              </a:rPr>
              <a:t>an active metabolite</a:t>
            </a:r>
            <a:r>
              <a:rPr lang="en" sz="2600" spc="95" dirty="0">
                <a:solidFill>
                  <a:srgbClr val="0070C0"/>
                </a:solidFill>
                <a:cs typeface="Calibri"/>
              </a:rPr>
              <a:t> </a:t>
            </a:r>
            <a:endParaRPr lang="en-US" sz="2600" spc="95" dirty="0">
              <a:solidFill>
                <a:srgbClr val="0070C0"/>
              </a:solidFill>
              <a:cs typeface="Calibri"/>
            </a:endParaRPr>
          </a:p>
          <a:p>
            <a:pPr marL="12065" marR="121285" indent="0">
              <a:lnSpc>
                <a:spcPts val="2630"/>
              </a:lnSpc>
              <a:spcBef>
                <a:spcPts val="0"/>
              </a:spcBef>
              <a:buNone/>
              <a:tabLst>
                <a:tab pos="355600" algn="l"/>
                <a:tab pos="356235" algn="l"/>
              </a:tabLst>
            </a:pPr>
            <a:r>
              <a:rPr lang="en" sz="2600" spc="95" dirty="0">
                <a:cs typeface="Calibri"/>
              </a:rPr>
              <a:t>    </a:t>
            </a:r>
            <a:r>
              <a:rPr lang="en" sz="2600" spc="-25" dirty="0">
                <a:cs typeface="Calibri"/>
              </a:rPr>
              <a:t>1,25-( OH ) </a:t>
            </a:r>
            <a:r>
              <a:rPr lang="en" sz="2600" spc="-25" baseline="-25000" dirty="0">
                <a:cs typeface="Calibri"/>
              </a:rPr>
              <a:t>2 </a:t>
            </a:r>
            <a:r>
              <a:rPr lang="en" sz="2600" spc="-25" dirty="0">
                <a:cs typeface="Calibri"/>
              </a:rPr>
              <a:t>-D.</a:t>
            </a:r>
          </a:p>
          <a:p>
            <a:pPr marL="12065" marR="121285" indent="0">
              <a:lnSpc>
                <a:spcPts val="2630"/>
              </a:lnSpc>
              <a:spcBef>
                <a:spcPts val="0"/>
              </a:spcBef>
              <a:buNone/>
              <a:tabLst>
                <a:tab pos="355600" algn="l"/>
                <a:tab pos="356235" algn="l"/>
              </a:tabLst>
            </a:pPr>
            <a:endParaRPr lang="en-US" sz="2600" dirty="0">
              <a:cs typeface="Calibri"/>
            </a:endParaRPr>
          </a:p>
          <a:p>
            <a:pPr marL="355600" indent="-343535">
              <a:lnSpc>
                <a:spcPct val="100000"/>
              </a:lnSpc>
              <a:spcBef>
                <a:spcPts val="0"/>
              </a:spcBef>
              <a:buFont typeface="Arial"/>
              <a:buChar char="•"/>
              <a:tabLst>
                <a:tab pos="355600" algn="l"/>
                <a:tab pos="356235" algn="l"/>
              </a:tabLst>
            </a:pPr>
            <a:r>
              <a:rPr lang="en" sz="2600" dirty="0">
                <a:cs typeface="Calibri"/>
              </a:rPr>
              <a:t>the first </a:t>
            </a:r>
            <a:r>
              <a:rPr lang="en" sz="2600" spc="-5" dirty="0">
                <a:cs typeface="Calibri"/>
              </a:rPr>
              <a:t>hydroxylation </a:t>
            </a:r>
            <a:r>
              <a:rPr lang="en" sz="2600" spc="10" dirty="0">
                <a:cs typeface="Calibri"/>
              </a:rPr>
              <a:t>is </a:t>
            </a:r>
            <a:r>
              <a:rPr lang="en" sz="2600" dirty="0">
                <a:cs typeface="Calibri"/>
              </a:rPr>
              <a:t>in </a:t>
            </a:r>
            <a:r>
              <a:rPr lang="en" sz="2600" b="1" spc="-15" dirty="0">
                <a:cs typeface="Calibri"/>
              </a:rPr>
              <a:t>the liver </a:t>
            </a:r>
            <a:r>
              <a:rPr lang="en" sz="2600" dirty="0">
                <a:cs typeface="Calibri"/>
              </a:rPr>
              <a:t>and </a:t>
            </a:r>
            <a:r>
              <a:rPr lang="en" sz="2600" spc="-5" dirty="0">
                <a:cs typeface="Calibri"/>
              </a:rPr>
              <a:t>occurs</a:t>
            </a:r>
            <a:endParaRPr lang="en-US" sz="2600" spc="-5" dirty="0">
              <a:cs typeface="Calibri"/>
            </a:endParaRPr>
          </a:p>
          <a:p>
            <a:pPr marL="12065" indent="0">
              <a:lnSpc>
                <a:spcPct val="100000"/>
              </a:lnSpc>
              <a:spcBef>
                <a:spcPts val="0"/>
              </a:spcBef>
              <a:buNone/>
              <a:tabLst>
                <a:tab pos="355600" algn="l"/>
                <a:tab pos="356235" algn="l"/>
              </a:tabLst>
            </a:pPr>
            <a:r>
              <a:rPr lang="en" sz="2600" spc="-5" dirty="0">
                <a:cs typeface="Calibri"/>
              </a:rPr>
              <a:t>     </a:t>
            </a:r>
            <a:r>
              <a:rPr lang="en" sz="2600" spc="-25" dirty="0">
                <a:cs typeface="Calibri"/>
              </a:rPr>
              <a:t>25-( OH ) -D </a:t>
            </a:r>
            <a:r>
              <a:rPr lang="en" sz="2600" spc="-30" dirty="0">
                <a:cs typeface="Calibri"/>
              </a:rPr>
              <a:t>.</a:t>
            </a:r>
          </a:p>
          <a:p>
            <a:pPr marL="12065" indent="0">
              <a:lnSpc>
                <a:spcPct val="100000"/>
              </a:lnSpc>
              <a:spcBef>
                <a:spcPts val="0"/>
              </a:spcBef>
              <a:buNone/>
              <a:tabLst>
                <a:tab pos="355600" algn="l"/>
                <a:tab pos="356235" algn="l"/>
              </a:tabLst>
            </a:pPr>
            <a:endParaRPr lang="en-US" sz="2600" dirty="0">
              <a:cs typeface="Calibri"/>
            </a:endParaRPr>
          </a:p>
          <a:p>
            <a:pPr marL="355600" marR="128270" indent="-343535">
              <a:lnSpc>
                <a:spcPts val="2630"/>
              </a:lnSpc>
              <a:spcBef>
                <a:spcPts val="0"/>
              </a:spcBef>
              <a:buFont typeface="Arial"/>
              <a:buChar char="•"/>
              <a:tabLst>
                <a:tab pos="355600" algn="l"/>
                <a:tab pos="356235" algn="l"/>
                <a:tab pos="6019165" algn="l"/>
              </a:tabLst>
            </a:pPr>
            <a:r>
              <a:rPr lang="en" sz="2600" spc="-30" dirty="0">
                <a:cs typeface="Calibri"/>
              </a:rPr>
              <a:t>25- </a:t>
            </a:r>
            <a:r>
              <a:rPr lang="en" sz="2600" spc="-25" dirty="0">
                <a:cs typeface="Calibri"/>
              </a:rPr>
              <a:t>( OH ) - </a:t>
            </a:r>
            <a:r>
              <a:rPr lang="en" sz="2600" dirty="0">
                <a:cs typeface="Calibri"/>
              </a:rPr>
              <a:t>D </a:t>
            </a:r>
            <a:r>
              <a:rPr lang="en" sz="2600" spc="15" dirty="0">
                <a:cs typeface="Calibri"/>
              </a:rPr>
              <a:t>is </a:t>
            </a:r>
            <a:r>
              <a:rPr lang="en" sz="2600" spc="-5" dirty="0">
                <a:cs typeface="Calibri"/>
              </a:rPr>
              <a:t>transported </a:t>
            </a:r>
            <a:r>
              <a:rPr lang="en" sz="2600" dirty="0">
                <a:cs typeface="Calibri"/>
              </a:rPr>
              <a:t>to</a:t>
            </a:r>
            <a:r>
              <a:rPr lang="en" sz="2600" spc="140" dirty="0">
                <a:cs typeface="Calibri"/>
              </a:rPr>
              <a:t> </a:t>
            </a:r>
            <a:r>
              <a:rPr lang="en" sz="2600" b="1" spc="-15" dirty="0">
                <a:cs typeface="Calibri"/>
              </a:rPr>
              <a:t>kidneys</a:t>
            </a:r>
            <a:r>
              <a:rPr lang="en" sz="2600" b="1" spc="60" dirty="0">
                <a:cs typeface="Calibri"/>
              </a:rPr>
              <a:t> </a:t>
            </a:r>
            <a:r>
              <a:rPr lang="en" sz="2600" spc="-55" dirty="0">
                <a:cs typeface="Calibri"/>
              </a:rPr>
              <a:t>where </a:t>
            </a:r>
            <a:r>
              <a:rPr lang="en" sz="2600" spc="-10" dirty="0">
                <a:cs typeface="Calibri"/>
              </a:rPr>
              <a:t>subject</a:t>
            </a:r>
            <a:r>
              <a:rPr lang="en" sz="2600" spc="-150" dirty="0">
                <a:cs typeface="Calibri"/>
              </a:rPr>
              <a:t> </a:t>
            </a:r>
            <a:r>
              <a:rPr lang="en" sz="2600" spc="-5" dirty="0">
                <a:cs typeface="Calibri"/>
              </a:rPr>
              <a:t>to the second hydroxylation </a:t>
            </a:r>
            <a:r>
              <a:rPr lang="en" sz="2600" dirty="0">
                <a:cs typeface="Calibri"/>
              </a:rPr>
              <a:t>and </a:t>
            </a:r>
            <a:r>
              <a:rPr lang="en" sz="2600" spc="-5" dirty="0">
                <a:cs typeface="Calibri"/>
              </a:rPr>
              <a:t>is formed:</a:t>
            </a:r>
            <a:endParaRPr lang="sr-Cyrl-RS" sz="2600" dirty="0">
              <a:cs typeface="Calibri"/>
            </a:endParaRPr>
          </a:p>
          <a:p>
            <a:pPr marL="127000" indent="0">
              <a:lnSpc>
                <a:spcPct val="100000"/>
              </a:lnSpc>
              <a:spcBef>
                <a:spcPts val="0"/>
              </a:spcBef>
              <a:buNone/>
            </a:pPr>
            <a:r>
              <a:rPr lang="en" sz="2600" b="1" spc="-20" dirty="0">
                <a:solidFill>
                  <a:srgbClr val="C00000"/>
                </a:solidFill>
                <a:cs typeface="Calibri"/>
              </a:rPr>
              <a:t>    1.25-</a:t>
            </a:r>
            <a:r>
              <a:rPr lang="en" sz="2600" b="1" spc="-25" dirty="0">
                <a:solidFill>
                  <a:srgbClr val="C00000"/>
                </a:solidFill>
                <a:cs typeface="Calibri"/>
              </a:rPr>
              <a:t> ( OH ) </a:t>
            </a:r>
            <a:r>
              <a:rPr lang="en" sz="2600" b="1" spc="-25" baseline="-25000" dirty="0">
                <a:solidFill>
                  <a:srgbClr val="C00000"/>
                </a:solidFill>
                <a:cs typeface="Calibri"/>
              </a:rPr>
              <a:t>2 </a:t>
            </a:r>
            <a:r>
              <a:rPr lang="en" sz="2600" b="1" spc="-25" dirty="0">
                <a:solidFill>
                  <a:srgbClr val="C00000"/>
                </a:solidFill>
                <a:cs typeface="Calibri"/>
              </a:rPr>
              <a:t>- </a:t>
            </a:r>
            <a:r>
              <a:rPr lang="en" sz="2600" b="1" spc="-20" dirty="0">
                <a:solidFill>
                  <a:srgbClr val="C00000"/>
                </a:solidFill>
                <a:cs typeface="Calibri"/>
              </a:rPr>
              <a:t>D </a:t>
            </a:r>
            <a:r>
              <a:rPr lang="en" sz="2600" b="1" spc="-5" dirty="0">
                <a:solidFill>
                  <a:srgbClr val="C00000"/>
                </a:solidFill>
                <a:cs typeface="Calibri"/>
              </a:rPr>
              <a:t>( calcitriol ) - active   </a:t>
            </a:r>
          </a:p>
          <a:p>
            <a:pPr marL="127000" indent="0">
              <a:lnSpc>
                <a:spcPct val="100000"/>
              </a:lnSpc>
              <a:spcBef>
                <a:spcPts val="0"/>
              </a:spcBef>
              <a:buNone/>
            </a:pPr>
            <a:r>
              <a:rPr lang="en" sz="2600" b="1" spc="-5" dirty="0">
                <a:solidFill>
                  <a:srgbClr val="C00000"/>
                </a:solidFill>
                <a:cs typeface="Calibri"/>
              </a:rPr>
              <a:t>    </a:t>
            </a:r>
            <a:r>
              <a:rPr lang="en" sz="2600" b="1" spc="-15" dirty="0">
                <a:solidFill>
                  <a:srgbClr val="C00000"/>
                </a:solidFill>
                <a:cs typeface="Calibri"/>
              </a:rPr>
              <a:t>form </a:t>
            </a:r>
            <a:r>
              <a:rPr lang="en" sz="2600" b="1" spc="-5" dirty="0">
                <a:solidFill>
                  <a:srgbClr val="C00000"/>
                </a:solidFill>
                <a:cs typeface="Calibri"/>
              </a:rPr>
              <a:t>of vitamin</a:t>
            </a:r>
            <a:r>
              <a:rPr lang="en" sz="2600" b="1" spc="140" dirty="0">
                <a:solidFill>
                  <a:srgbClr val="C00000"/>
                </a:solidFill>
                <a:cs typeface="Calibri"/>
              </a:rPr>
              <a:t> </a:t>
            </a:r>
            <a:r>
              <a:rPr lang="en" sz="2600" b="1" spc="-45" dirty="0">
                <a:solidFill>
                  <a:srgbClr val="C00000"/>
                </a:solidFill>
                <a:cs typeface="Calibri"/>
              </a:rPr>
              <a:t>D.</a:t>
            </a:r>
            <a:endParaRPr lang="en-US" sz="2600" b="1" dirty="0">
              <a:solidFill>
                <a:srgbClr val="C00000"/>
              </a:solidFill>
              <a:cs typeface="Calibri"/>
            </a:endParaRPr>
          </a:p>
          <a:p>
            <a:endParaRPr lang="en-US" sz="2600" dirty="0"/>
          </a:p>
        </p:txBody>
      </p:sp>
      <p:sp>
        <p:nvSpPr>
          <p:cNvPr id="4" name="Slide Number Placeholder 3"/>
          <p:cNvSpPr>
            <a:spLocks noGrp="1"/>
          </p:cNvSpPr>
          <p:nvPr>
            <p:ph type="sldNum" sz="quarter" idx="12"/>
          </p:nvPr>
        </p:nvSpPr>
        <p:spPr/>
        <p:txBody>
          <a:bodyPr/>
          <a:lstStyle/>
          <a:p>
            <a:fld id="{A134EC62-E7B5-4728-A7FE-3758188B631D}" type="slidenum">
              <a:rPr lang="en-US" smtClean="0"/>
              <a:t>23</a:t>
            </a:fld>
            <a:endParaRPr lang="en-US"/>
          </a:p>
        </p:txBody>
      </p:sp>
      <p:sp>
        <p:nvSpPr>
          <p:cNvPr id="5" name="object 2"/>
          <p:cNvSpPr/>
          <p:nvPr/>
        </p:nvSpPr>
        <p:spPr>
          <a:xfrm>
            <a:off x="7242858" y="1776632"/>
            <a:ext cx="4007734" cy="4493774"/>
          </a:xfrm>
          <a:prstGeom prst="rect">
            <a:avLst/>
          </a:prstGeom>
          <a:blipFill>
            <a:blip r:embed="rId2"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1479758424"/>
      </p:ext>
    </p:extLst>
  </p:cSld>
  <p:clrMapOvr>
    <a:masterClrMapping/>
  </p:clrMapOvr>
  <mc:AlternateContent xmlns:mc="http://schemas.openxmlformats.org/markup-compatibility/2006" xmlns:p14="http://schemas.microsoft.com/office/powerpoint/2010/main">
    <mc:Choice Requires="p14">
      <p:transition spd="slow" p14:dur="2000" advTm="24166"/>
    </mc:Choice>
    <mc:Fallback xmlns="">
      <p:transition spd="slow" advTm="24166"/>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Vitamin </a:t>
            </a:r>
            <a:r>
              <a:rPr lang="en" dirty="0">
                <a:cs typeface="Calibri"/>
              </a:rPr>
              <a:t>D</a:t>
            </a: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24</a:t>
            </a:fld>
            <a:endParaRPr lang="en-US"/>
          </a:p>
        </p:txBody>
      </p:sp>
      <p:pic>
        <p:nvPicPr>
          <p:cNvPr id="3074" name="Picture 2" descr="Vitamin D sprečava razvoj raka i pomaže kod lečenja malignih bolest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12091" y="1626170"/>
            <a:ext cx="7499069" cy="50953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8156339"/>
      </p:ext>
    </p:extLst>
  </p:cSld>
  <p:clrMapOvr>
    <a:masterClrMapping/>
  </p:clrMapOvr>
  <mc:AlternateContent xmlns:mc="http://schemas.openxmlformats.org/markup-compatibility/2006" xmlns:p14="http://schemas.microsoft.com/office/powerpoint/2010/main">
    <mc:Choice Requires="p14">
      <p:transition spd="slow" p14:dur="2000" advTm="29582"/>
    </mc:Choice>
    <mc:Fallback xmlns="">
      <p:transition spd="slow" advTm="29582"/>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Mechanism of action of vitamins</a:t>
            </a:r>
            <a:r>
              <a:rPr lang="en" spc="-105" dirty="0"/>
              <a:t> </a:t>
            </a:r>
            <a:r>
              <a:rPr lang="en" dirty="0"/>
              <a:t>D </a:t>
            </a:r>
            <a:r>
              <a:rPr lang="en" spc="10" dirty="0"/>
              <a:t>on</a:t>
            </a:r>
            <a:r>
              <a:rPr lang="en" spc="-70" dirty="0"/>
              <a:t> </a:t>
            </a:r>
            <a:r>
              <a:rPr lang="en" spc="-5" dirty="0"/>
              <a:t>bowels</a:t>
            </a:r>
            <a:endParaRPr lang="en-US" dirty="0"/>
          </a:p>
        </p:txBody>
      </p:sp>
      <p:sp>
        <p:nvSpPr>
          <p:cNvPr id="3" name="Content Placeholder 2"/>
          <p:cNvSpPr>
            <a:spLocks noGrp="1"/>
          </p:cNvSpPr>
          <p:nvPr>
            <p:ph idx="1"/>
          </p:nvPr>
        </p:nvSpPr>
        <p:spPr>
          <a:xfrm>
            <a:off x="838200" y="1825625"/>
            <a:ext cx="5481577" cy="4351338"/>
          </a:xfrm>
        </p:spPr>
        <p:txBody>
          <a:bodyPr/>
          <a:lstStyle/>
          <a:p>
            <a:pPr marL="393700" indent="-343535">
              <a:lnSpc>
                <a:spcPts val="2865"/>
              </a:lnSpc>
              <a:spcBef>
                <a:spcPts val="600"/>
              </a:spcBef>
              <a:spcAft>
                <a:spcPts val="600"/>
              </a:spcAft>
              <a:buFont typeface="Arial"/>
              <a:buChar char="•"/>
              <a:tabLst>
                <a:tab pos="393700" algn="l"/>
                <a:tab pos="394335" algn="l"/>
              </a:tabLst>
            </a:pPr>
            <a:r>
              <a:rPr lang="en" spc="-35" dirty="0">
                <a:cs typeface="Calibri"/>
              </a:rPr>
              <a:t>the main </a:t>
            </a:r>
            <a:r>
              <a:rPr lang="en" spc="5" dirty="0">
                <a:cs typeface="Calibri"/>
              </a:rPr>
              <a:t>mechanism </a:t>
            </a:r>
            <a:r>
              <a:rPr lang="en" spc="-10" dirty="0">
                <a:cs typeface="Calibri"/>
              </a:rPr>
              <a:t>of action of </a:t>
            </a:r>
            <a:r>
              <a:rPr lang="en" spc="-20" dirty="0">
                <a:cs typeface="Calibri"/>
              </a:rPr>
              <a:t>1,25- </a:t>
            </a:r>
            <a:r>
              <a:rPr lang="en" spc="-25" dirty="0">
                <a:cs typeface="Calibri"/>
              </a:rPr>
              <a:t>( OH ) </a:t>
            </a:r>
            <a:r>
              <a:rPr lang="en" spc="-25" baseline="-25000" dirty="0">
                <a:cs typeface="Calibri"/>
              </a:rPr>
              <a:t>2 </a:t>
            </a:r>
            <a:r>
              <a:rPr lang="en" spc="-25" dirty="0">
                <a:cs typeface="Calibri"/>
              </a:rPr>
              <a:t>-D is</a:t>
            </a:r>
            <a:r>
              <a:rPr lang="en" dirty="0">
                <a:solidFill>
                  <a:srgbClr val="0070C0"/>
                </a:solidFill>
                <a:cs typeface="Calibri"/>
              </a:rPr>
              <a:t> </a:t>
            </a:r>
            <a:r>
              <a:rPr lang="en" spc="-5" dirty="0">
                <a:solidFill>
                  <a:srgbClr val="0070C0"/>
                </a:solidFill>
                <a:cs typeface="Calibri"/>
              </a:rPr>
              <a:t>an increase</a:t>
            </a:r>
            <a:r>
              <a:rPr lang="en" dirty="0">
                <a:solidFill>
                  <a:srgbClr val="0070C0"/>
                </a:solidFill>
                <a:cs typeface="Calibri"/>
              </a:rPr>
              <a:t> </a:t>
            </a:r>
            <a:r>
              <a:rPr lang="en" spc="-10" dirty="0">
                <a:solidFill>
                  <a:srgbClr val="0070C0"/>
                </a:solidFill>
                <a:cs typeface="Calibri"/>
              </a:rPr>
              <a:t>absorption </a:t>
            </a:r>
            <a:r>
              <a:rPr lang="en" spc="15" dirty="0">
                <a:solidFill>
                  <a:srgbClr val="0070C0"/>
                </a:solidFill>
                <a:cs typeface="Calibri"/>
              </a:rPr>
              <a:t>of calcium </a:t>
            </a:r>
            <a:r>
              <a:rPr lang="en" dirty="0">
                <a:solidFill>
                  <a:srgbClr val="0070C0"/>
                </a:solidFill>
                <a:cs typeface="Calibri"/>
              </a:rPr>
              <a:t>and </a:t>
            </a:r>
            <a:r>
              <a:rPr lang="en" spc="-5" dirty="0">
                <a:solidFill>
                  <a:srgbClr val="0070C0"/>
                </a:solidFill>
                <a:cs typeface="Calibri"/>
              </a:rPr>
              <a:t>phosphate </a:t>
            </a:r>
            <a:r>
              <a:rPr lang="en" spc="5" dirty="0">
                <a:solidFill>
                  <a:srgbClr val="0070C0"/>
                </a:solidFill>
                <a:cs typeface="Calibri"/>
              </a:rPr>
              <a:t>from</a:t>
            </a:r>
            <a:r>
              <a:rPr lang="en" spc="-204" dirty="0">
                <a:solidFill>
                  <a:srgbClr val="0070C0"/>
                </a:solidFill>
                <a:cs typeface="Calibri"/>
              </a:rPr>
              <a:t> </a:t>
            </a:r>
            <a:r>
              <a:rPr lang="en" dirty="0">
                <a:solidFill>
                  <a:srgbClr val="0070C0"/>
                </a:solidFill>
                <a:cs typeface="Calibri"/>
              </a:rPr>
              <a:t>bowels</a:t>
            </a:r>
            <a:r>
              <a:rPr lang="en" spc="5" dirty="0">
                <a:cs typeface="Calibri"/>
              </a:rPr>
              <a:t> </a:t>
            </a:r>
          </a:p>
          <a:p>
            <a:pPr marL="393700" indent="-343535">
              <a:lnSpc>
                <a:spcPts val="2865"/>
              </a:lnSpc>
              <a:spcBef>
                <a:spcPts val="600"/>
              </a:spcBef>
              <a:spcAft>
                <a:spcPts val="600"/>
              </a:spcAft>
              <a:buFont typeface="Arial"/>
              <a:buChar char="•"/>
              <a:tabLst>
                <a:tab pos="393700" algn="l"/>
                <a:tab pos="394335" algn="l"/>
              </a:tabLst>
            </a:pPr>
            <a:r>
              <a:rPr lang="en" dirty="0">
                <a:cs typeface="Calibri"/>
              </a:rPr>
              <a:t>in the intestinal epithelium, it increases the synthesis of transport proteins for calcium → increases calcium absorption</a:t>
            </a:r>
            <a:endParaRPr lang="sr-Cyrl-RS" dirty="0">
              <a:cs typeface="Calibri"/>
            </a:endParaRPr>
          </a:p>
          <a:p>
            <a:pPr marL="393700">
              <a:lnSpc>
                <a:spcPct val="100000"/>
              </a:lnSpc>
              <a:spcBef>
                <a:spcPts val="575"/>
              </a:spcBef>
            </a:pPr>
            <a:endParaRPr lang="sr-Cyrl-RS" dirty="0">
              <a:cs typeface="Calibri"/>
            </a:endParaRP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25</a:t>
            </a:fld>
            <a:endParaRPr lang="en-US"/>
          </a:p>
        </p:txBody>
      </p:sp>
      <p:pic>
        <p:nvPicPr>
          <p:cNvPr id="6" name="Picture 2" descr="https://multimedia.elsevier.es/PublicationsMultimediaV1/item/multimedia/X2013251415055068:11796_19115_39852_en_11796_figure1.jpg?idApp=UINPBA00006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70866" y="1574941"/>
            <a:ext cx="5921134" cy="443506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10467372" y="3382304"/>
            <a:ext cx="1285072" cy="1641109"/>
          </a:xfrm>
          <a:prstGeom prst="rect">
            <a:avLst/>
          </a:prstGeom>
          <a:noFill/>
          <a:ln w="25400">
            <a:solidFill>
              <a:srgbClr val="C00000"/>
            </a:solidFill>
          </a:ln>
        </p:spPr>
        <p:txBody>
          <a:bodyPr wrap="square" rtlCol="0">
            <a:spAutoFit/>
          </a:bodyPr>
          <a:lstStyle/>
          <a:p>
            <a:endParaRPr lang="en-US" dirty="0"/>
          </a:p>
        </p:txBody>
      </p:sp>
      <p:sp>
        <p:nvSpPr>
          <p:cNvPr id="8" name="TextBox 7"/>
          <p:cNvSpPr txBox="1"/>
          <p:nvPr/>
        </p:nvSpPr>
        <p:spPr>
          <a:xfrm>
            <a:off x="9559548" y="6611779"/>
            <a:ext cx="2632452" cy="246221"/>
          </a:xfrm>
          <a:prstGeom prst="rect">
            <a:avLst/>
          </a:prstGeom>
          <a:noFill/>
        </p:spPr>
        <p:txBody>
          <a:bodyPr wrap="none" rtlCol="0">
            <a:spAutoFit/>
          </a:bodyPr>
          <a:lstStyle/>
          <a:p>
            <a:r>
              <a:rPr lang="en" sz="1000" dirty="0"/>
              <a:t>Jordy Borer et al. </a:t>
            </a:r>
            <a:r>
              <a:rPr lang="en" sz="1000" dirty="0" err="1"/>
              <a:t>Nephrology </a:t>
            </a:r>
            <a:r>
              <a:rPr lang="en" sz="1000" dirty="0"/>
              <a:t>2015; 35 (1) 28-41</a:t>
            </a:r>
            <a:endParaRPr lang="en-US" sz="1000" dirty="0"/>
          </a:p>
        </p:txBody>
      </p:sp>
    </p:spTree>
    <p:extLst>
      <p:ext uri="{BB962C8B-B14F-4D97-AF65-F5344CB8AC3E}">
        <p14:creationId xmlns:p14="http://schemas.microsoft.com/office/powerpoint/2010/main" val="1500381935"/>
      </p:ext>
    </p:extLst>
  </p:cSld>
  <p:clrMapOvr>
    <a:masterClrMapping/>
  </p:clrMapOvr>
  <mc:AlternateContent xmlns:mc="http://schemas.openxmlformats.org/markup-compatibility/2006" xmlns:p14="http://schemas.microsoft.com/office/powerpoint/2010/main">
    <mc:Choice Requires="p14">
      <p:transition spd="slow" p14:dur="2000" advTm="14198"/>
    </mc:Choice>
    <mc:Fallback xmlns="">
      <p:transition spd="slow" advTm="14198"/>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Mechanism of action of vitamins</a:t>
            </a:r>
            <a:r>
              <a:rPr lang="en" spc="-105" dirty="0"/>
              <a:t> </a:t>
            </a:r>
            <a:r>
              <a:rPr lang="en" dirty="0"/>
              <a:t>D </a:t>
            </a:r>
            <a:r>
              <a:rPr lang="en" spc="10" dirty="0"/>
              <a:t>on</a:t>
            </a:r>
            <a:r>
              <a:rPr lang="en" spc="-70" dirty="0"/>
              <a:t> </a:t>
            </a:r>
            <a:r>
              <a:rPr lang="en" spc="-25" dirty="0"/>
              <a:t>bones</a:t>
            </a:r>
            <a:endParaRPr lang="en-US" dirty="0"/>
          </a:p>
        </p:txBody>
      </p:sp>
      <p:sp>
        <p:nvSpPr>
          <p:cNvPr id="3" name="Content Placeholder 2"/>
          <p:cNvSpPr>
            <a:spLocks noGrp="1"/>
          </p:cNvSpPr>
          <p:nvPr>
            <p:ph idx="1"/>
          </p:nvPr>
        </p:nvSpPr>
        <p:spPr>
          <a:xfrm>
            <a:off x="838201" y="1825625"/>
            <a:ext cx="5319532" cy="4351338"/>
          </a:xfrm>
        </p:spPr>
        <p:txBody>
          <a:bodyPr>
            <a:normAutofit fontScale="92500" lnSpcReduction="20000"/>
          </a:bodyPr>
          <a:lstStyle/>
          <a:p>
            <a:pPr marL="355600" indent="-343535">
              <a:lnSpc>
                <a:spcPct val="100000"/>
              </a:lnSpc>
              <a:spcBef>
                <a:spcPts val="1730"/>
              </a:spcBef>
              <a:buFont typeface="Arial"/>
              <a:buChar char="•"/>
              <a:tabLst>
                <a:tab pos="355600" algn="l"/>
                <a:tab pos="356235" algn="l"/>
              </a:tabLst>
            </a:pPr>
            <a:r>
              <a:rPr lang="en" spc="-20" dirty="0">
                <a:cs typeface="Calibri"/>
              </a:rPr>
              <a:t>osteoblasts </a:t>
            </a:r>
            <a:r>
              <a:rPr lang="en" spc="-10" dirty="0">
                <a:cs typeface="Calibri"/>
              </a:rPr>
              <a:t>(but </a:t>
            </a:r>
            <a:r>
              <a:rPr lang="en" spc="-5" dirty="0">
                <a:cs typeface="Calibri"/>
              </a:rPr>
              <a:t>not osteoclasts) </a:t>
            </a:r>
            <a:r>
              <a:rPr lang="en" dirty="0">
                <a:cs typeface="Calibri"/>
              </a:rPr>
              <a:t>have receptors </a:t>
            </a:r>
            <a:r>
              <a:rPr lang="en" spc="15" dirty="0">
                <a:cs typeface="Calibri"/>
              </a:rPr>
              <a:t>for </a:t>
            </a:r>
            <a:r>
              <a:rPr lang="en" spc="-15" dirty="0">
                <a:cs typeface="Calibri"/>
              </a:rPr>
              <a:t>the vitamin</a:t>
            </a:r>
            <a:r>
              <a:rPr lang="en" spc="170" dirty="0">
                <a:cs typeface="Calibri"/>
              </a:rPr>
              <a:t> </a:t>
            </a:r>
            <a:r>
              <a:rPr lang="en" spc="-30" dirty="0">
                <a:cs typeface="Calibri"/>
              </a:rPr>
              <a:t>D</a:t>
            </a:r>
            <a:endParaRPr lang="ru-RU" dirty="0">
              <a:cs typeface="Calibri"/>
            </a:endParaRPr>
          </a:p>
          <a:p>
            <a:pPr marL="355600" marR="59055" indent="-343535">
              <a:spcBef>
                <a:spcPts val="1914"/>
              </a:spcBef>
              <a:buFont typeface="Arial"/>
              <a:buChar char="•"/>
              <a:tabLst>
                <a:tab pos="355600" algn="l"/>
                <a:tab pos="356235" algn="l"/>
              </a:tabLst>
            </a:pPr>
            <a:r>
              <a:rPr lang="en" spc="-25" dirty="0">
                <a:cs typeface="Calibri"/>
              </a:rPr>
              <a:t>1,25- ( OH ) </a:t>
            </a:r>
            <a:r>
              <a:rPr lang="en" spc="-25" baseline="-25000" dirty="0">
                <a:cs typeface="Calibri"/>
              </a:rPr>
              <a:t>2 </a:t>
            </a:r>
            <a:r>
              <a:rPr lang="en" spc="-25" dirty="0">
                <a:cs typeface="Calibri"/>
              </a:rPr>
              <a:t>- </a:t>
            </a:r>
            <a:r>
              <a:rPr lang="en" dirty="0">
                <a:cs typeface="Calibri"/>
              </a:rPr>
              <a:t>D </a:t>
            </a:r>
            <a:r>
              <a:rPr lang="en" spc="-20" dirty="0">
                <a:cs typeface="Calibri"/>
              </a:rPr>
              <a:t>stimulates the active transport of calcium from osteoblasts into the extracellular fluid </a:t>
            </a:r>
            <a:r>
              <a:rPr lang="en" spc="5" dirty="0">
                <a:cs typeface="Calibri"/>
              </a:rPr>
              <a:t>( </a:t>
            </a:r>
            <a:r>
              <a:rPr lang="en" spc="5" dirty="0">
                <a:solidFill>
                  <a:srgbClr val="0070C0"/>
                </a:solidFill>
                <a:cs typeface="Calibri"/>
              </a:rPr>
              <a:t>resorption </a:t>
            </a:r>
            <a:r>
              <a:rPr lang="en" spc="-10" dirty="0">
                <a:solidFill>
                  <a:srgbClr val="0070C0"/>
                </a:solidFill>
                <a:cs typeface="Calibri"/>
              </a:rPr>
              <a:t>of calcium </a:t>
            </a:r>
            <a:r>
              <a:rPr lang="en" dirty="0">
                <a:solidFill>
                  <a:srgbClr val="0070C0"/>
                </a:solidFill>
                <a:cs typeface="Calibri"/>
              </a:rPr>
              <a:t>and </a:t>
            </a:r>
            <a:r>
              <a:rPr lang="en" spc="5" dirty="0">
                <a:solidFill>
                  <a:srgbClr val="0070C0"/>
                </a:solidFill>
                <a:cs typeface="Calibri"/>
              </a:rPr>
              <a:t>phosphorus </a:t>
            </a:r>
            <a:r>
              <a:rPr lang="en" spc="-15" dirty="0">
                <a:solidFill>
                  <a:srgbClr val="0070C0"/>
                </a:solidFill>
                <a:cs typeface="Calibri"/>
              </a:rPr>
              <a:t>from</a:t>
            </a:r>
            <a:r>
              <a:rPr lang="en" spc="-110" dirty="0">
                <a:solidFill>
                  <a:srgbClr val="0070C0"/>
                </a:solidFill>
                <a:cs typeface="Calibri"/>
              </a:rPr>
              <a:t> </a:t>
            </a:r>
            <a:r>
              <a:rPr lang="en" spc="-5" dirty="0">
                <a:solidFill>
                  <a:srgbClr val="0070C0"/>
                </a:solidFill>
                <a:cs typeface="Calibri"/>
              </a:rPr>
              <a:t>bones </a:t>
            </a:r>
            <a:r>
              <a:rPr lang="en" spc="-5" dirty="0">
                <a:cs typeface="Calibri"/>
              </a:rPr>
              <a:t>).</a:t>
            </a:r>
          </a:p>
          <a:p>
            <a:pPr marL="355600" marR="59055" indent="-343535">
              <a:spcBef>
                <a:spcPts val="1914"/>
              </a:spcBef>
              <a:buFont typeface="Arial"/>
              <a:buChar char="•"/>
              <a:tabLst>
                <a:tab pos="355600" algn="l"/>
                <a:tab pos="356235" algn="l"/>
              </a:tabLst>
            </a:pPr>
            <a:r>
              <a:rPr lang="en" spc="-5" dirty="0">
                <a:cs typeface="Calibri"/>
              </a:rPr>
              <a:t>in bone mineralization</a:t>
            </a:r>
          </a:p>
          <a:p>
            <a:pPr marL="355600" marR="59055" indent="-343535">
              <a:spcBef>
                <a:spcPts val="1914"/>
              </a:spcBef>
              <a:buFont typeface="Arial"/>
              <a:buChar char="•"/>
              <a:tabLst>
                <a:tab pos="355600" algn="l"/>
                <a:tab pos="356235" algn="l"/>
              </a:tabLst>
            </a:pPr>
            <a:r>
              <a:rPr lang="en" spc="-5" dirty="0">
                <a:cs typeface="Calibri"/>
              </a:rPr>
              <a:t>prevents demineralization through an inhibitory effect on the synthesis of parathormone</a:t>
            </a:r>
            <a:endParaRPr lang="ru-RU" sz="3200" dirty="0">
              <a:cs typeface="Calibri"/>
            </a:endParaRP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26</a:t>
            </a:fld>
            <a:endParaRPr lang="en-US"/>
          </a:p>
        </p:txBody>
      </p:sp>
      <p:pic>
        <p:nvPicPr>
          <p:cNvPr id="6" name="Picture 2" descr="https://multimedia.elsevier.es/PublicationsMultimediaV1/item/multimedia/X2013251415055068:11796_19115_39852_en_11796_figure1.jpg?idApp=UINPBA00006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70866" y="1741895"/>
            <a:ext cx="5921134" cy="443506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369934" y="3959429"/>
            <a:ext cx="1477701" cy="1330201"/>
          </a:xfrm>
          <a:prstGeom prst="rect">
            <a:avLst/>
          </a:prstGeom>
          <a:noFill/>
          <a:ln w="25400">
            <a:solidFill>
              <a:srgbClr val="C00000"/>
            </a:solidFill>
          </a:ln>
        </p:spPr>
        <p:txBody>
          <a:bodyPr wrap="square" rtlCol="0">
            <a:spAutoFit/>
          </a:bodyPr>
          <a:lstStyle/>
          <a:p>
            <a:endParaRPr lang="en-US" dirty="0"/>
          </a:p>
        </p:txBody>
      </p:sp>
      <p:sp>
        <p:nvSpPr>
          <p:cNvPr id="8" name="TextBox 7"/>
          <p:cNvSpPr txBox="1"/>
          <p:nvPr/>
        </p:nvSpPr>
        <p:spPr>
          <a:xfrm>
            <a:off x="9559548" y="6611779"/>
            <a:ext cx="2632452" cy="246221"/>
          </a:xfrm>
          <a:prstGeom prst="rect">
            <a:avLst/>
          </a:prstGeom>
          <a:noFill/>
        </p:spPr>
        <p:txBody>
          <a:bodyPr wrap="none" rtlCol="0">
            <a:spAutoFit/>
          </a:bodyPr>
          <a:lstStyle/>
          <a:p>
            <a:r>
              <a:rPr lang="en" sz="1000" dirty="0"/>
              <a:t>Jordy Borer et al. </a:t>
            </a:r>
            <a:r>
              <a:rPr lang="en" sz="1000" dirty="0" err="1"/>
              <a:t>Nephrology </a:t>
            </a:r>
            <a:r>
              <a:rPr lang="en" sz="1000" dirty="0"/>
              <a:t>2015; 35 (1) 28-41</a:t>
            </a:r>
            <a:endParaRPr lang="en-US" sz="1000" dirty="0"/>
          </a:p>
        </p:txBody>
      </p:sp>
    </p:spTree>
    <p:extLst>
      <p:ext uri="{BB962C8B-B14F-4D97-AF65-F5344CB8AC3E}">
        <p14:creationId xmlns:p14="http://schemas.microsoft.com/office/powerpoint/2010/main" val="953534386"/>
      </p:ext>
    </p:extLst>
  </p:cSld>
  <p:clrMapOvr>
    <a:masterClrMapping/>
  </p:clrMapOvr>
  <mc:AlternateContent xmlns:mc="http://schemas.openxmlformats.org/markup-compatibility/2006" xmlns:p14="http://schemas.microsoft.com/office/powerpoint/2010/main">
    <mc:Choice Requires="p14">
      <p:transition spd="slow" p14:dur="2000" advTm="27018"/>
    </mc:Choice>
    <mc:Fallback xmlns="">
      <p:transition spd="slow" advTm="27018"/>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Mechanism of action of vitamins</a:t>
            </a:r>
            <a:r>
              <a:rPr lang="en" spc="-105" dirty="0"/>
              <a:t> </a:t>
            </a:r>
            <a:r>
              <a:rPr lang="en" dirty="0"/>
              <a:t>D </a:t>
            </a:r>
            <a:r>
              <a:rPr lang="en" spc="10" dirty="0"/>
              <a:t>on</a:t>
            </a:r>
            <a:r>
              <a:rPr lang="en" spc="-70" dirty="0"/>
              <a:t> </a:t>
            </a:r>
            <a:r>
              <a:rPr lang="en" spc="10" dirty="0"/>
              <a:t>kidneys</a:t>
            </a:r>
            <a:endParaRPr lang="en-US" dirty="0"/>
          </a:p>
        </p:txBody>
      </p:sp>
      <p:sp>
        <p:nvSpPr>
          <p:cNvPr id="3" name="Content Placeholder 2"/>
          <p:cNvSpPr>
            <a:spLocks noGrp="1"/>
          </p:cNvSpPr>
          <p:nvPr>
            <p:ph idx="1"/>
          </p:nvPr>
        </p:nvSpPr>
        <p:spPr/>
        <p:txBody>
          <a:bodyPr/>
          <a:lstStyle/>
          <a:p>
            <a:r>
              <a:rPr lang="en" spc="-10" dirty="0">
                <a:solidFill>
                  <a:srgbClr val="C00000"/>
                </a:solidFill>
                <a:cs typeface="Calibri"/>
              </a:rPr>
              <a:t>reabsorption of calcium </a:t>
            </a:r>
            <a:r>
              <a:rPr lang="en" dirty="0">
                <a:solidFill>
                  <a:srgbClr val="C00000"/>
                </a:solidFill>
                <a:cs typeface="Calibri"/>
              </a:rPr>
              <a:t>and </a:t>
            </a:r>
            <a:r>
              <a:rPr lang="en" spc="-5" dirty="0">
                <a:solidFill>
                  <a:srgbClr val="C00000"/>
                </a:solidFill>
                <a:cs typeface="Calibri"/>
              </a:rPr>
              <a:t>phosphate </a:t>
            </a:r>
            <a:r>
              <a:rPr lang="en" dirty="0">
                <a:solidFill>
                  <a:srgbClr val="C00000"/>
                </a:solidFill>
                <a:cs typeface="Calibri"/>
              </a:rPr>
              <a:t>in the kidneys </a:t>
            </a:r>
            <a:r>
              <a:rPr lang="en" spc="10" dirty="0">
                <a:cs typeface="Calibri"/>
              </a:rPr>
              <a:t>(reduced </a:t>
            </a:r>
            <a:r>
              <a:rPr lang="en" spc="-10" dirty="0">
                <a:cs typeface="Calibri"/>
              </a:rPr>
              <a:t>excretion)</a:t>
            </a:r>
            <a:endParaRPr lang="ru-RU" dirty="0">
              <a:cs typeface="Calibri"/>
            </a:endParaRP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27</a:t>
            </a:fld>
            <a:endParaRPr lang="en-US"/>
          </a:p>
        </p:txBody>
      </p:sp>
      <p:pic>
        <p:nvPicPr>
          <p:cNvPr id="10242" name="Picture 2" descr="https://multimedia.elsevier.es/PublicationsMultimediaV1/item/multimedia/X2013251415055068:11796_19115_39852_en_11796_figure1.jpg?idApp=UINPBA00006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16405" y="2286407"/>
            <a:ext cx="5921134" cy="4435068"/>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5636870" y="4070621"/>
            <a:ext cx="1504709" cy="2106342"/>
          </a:xfrm>
          <a:prstGeom prst="rect">
            <a:avLst/>
          </a:prstGeom>
          <a:noFill/>
          <a:ln w="25400">
            <a:solidFill>
              <a:srgbClr val="C00000"/>
            </a:solidFill>
          </a:ln>
        </p:spPr>
        <p:txBody>
          <a:bodyPr wrap="square" rtlCol="0">
            <a:spAutoFit/>
          </a:bodyPr>
          <a:lstStyle/>
          <a:p>
            <a:endParaRPr lang="en-US" dirty="0"/>
          </a:p>
        </p:txBody>
      </p:sp>
      <p:sp>
        <p:nvSpPr>
          <p:cNvPr id="10" name="TextBox 9"/>
          <p:cNvSpPr txBox="1"/>
          <p:nvPr/>
        </p:nvSpPr>
        <p:spPr>
          <a:xfrm>
            <a:off x="9559548" y="6611779"/>
            <a:ext cx="2632452" cy="246221"/>
          </a:xfrm>
          <a:prstGeom prst="rect">
            <a:avLst/>
          </a:prstGeom>
          <a:noFill/>
        </p:spPr>
        <p:txBody>
          <a:bodyPr wrap="none" rtlCol="0">
            <a:spAutoFit/>
          </a:bodyPr>
          <a:lstStyle/>
          <a:p>
            <a:r>
              <a:rPr lang="en" sz="1000" dirty="0"/>
              <a:t>Jordy Borer et al. </a:t>
            </a:r>
            <a:r>
              <a:rPr lang="en" sz="1000" dirty="0" err="1"/>
              <a:t>Nephrology </a:t>
            </a:r>
            <a:r>
              <a:rPr lang="en" sz="1000" dirty="0"/>
              <a:t>2015; 35 (1) 28-41</a:t>
            </a:r>
            <a:endParaRPr lang="en-US" sz="1000" dirty="0"/>
          </a:p>
        </p:txBody>
      </p:sp>
    </p:spTree>
    <p:extLst>
      <p:ext uri="{BB962C8B-B14F-4D97-AF65-F5344CB8AC3E}">
        <p14:creationId xmlns:p14="http://schemas.microsoft.com/office/powerpoint/2010/main" val="3484180279"/>
      </p:ext>
    </p:extLst>
  </p:cSld>
  <p:clrMapOvr>
    <a:masterClrMapping/>
  </p:clrMapOvr>
  <mc:AlternateContent xmlns:mc="http://schemas.openxmlformats.org/markup-compatibility/2006" xmlns:p14="http://schemas.microsoft.com/office/powerpoint/2010/main">
    <mc:Choice Requires="p14">
      <p:transition spd="slow" p14:dur="2000" advTm="11200"/>
    </mc:Choice>
    <mc:Fallback xmlns="">
      <p:transition spd="slow" advTm="11200"/>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spc="-20" dirty="0"/>
              <a:t>The result </a:t>
            </a:r>
            <a:r>
              <a:rPr lang="en" spc="-5" dirty="0"/>
              <a:t>of the action </a:t>
            </a:r>
            <a:r>
              <a:rPr lang="en" dirty="0"/>
              <a:t>of vitamins</a:t>
            </a:r>
            <a:r>
              <a:rPr lang="en" spc="-75" dirty="0"/>
              <a:t> </a:t>
            </a:r>
            <a:r>
              <a:rPr lang="en" dirty="0"/>
              <a:t>D</a:t>
            </a:r>
          </a:p>
        </p:txBody>
      </p:sp>
      <p:sp>
        <p:nvSpPr>
          <p:cNvPr id="3" name="Content Placeholder 2"/>
          <p:cNvSpPr>
            <a:spLocks noGrp="1"/>
          </p:cNvSpPr>
          <p:nvPr>
            <p:ph idx="1"/>
          </p:nvPr>
        </p:nvSpPr>
        <p:spPr/>
        <p:txBody>
          <a:bodyPr/>
          <a:lstStyle/>
          <a:p>
            <a:pPr marL="355600" indent="-343535">
              <a:lnSpc>
                <a:spcPct val="100000"/>
              </a:lnSpc>
              <a:spcBef>
                <a:spcPts val="855"/>
              </a:spcBef>
              <a:buFont typeface="Arial"/>
              <a:buChar char="•"/>
              <a:tabLst>
                <a:tab pos="355600" algn="l"/>
                <a:tab pos="356235" algn="l"/>
              </a:tabLst>
            </a:pPr>
            <a:r>
              <a:rPr lang="en" spc="10" dirty="0">
                <a:solidFill>
                  <a:srgbClr val="0070C0"/>
                </a:solidFill>
                <a:cs typeface="Calibri"/>
              </a:rPr>
              <a:t>absorption</a:t>
            </a:r>
            <a:r>
              <a:rPr lang="en" spc="10" dirty="0">
                <a:cs typeface="Calibri"/>
              </a:rPr>
              <a:t> </a:t>
            </a:r>
            <a:r>
              <a:rPr lang="en" spc="5" dirty="0">
                <a:cs typeface="Calibri"/>
              </a:rPr>
              <a:t>of calcium </a:t>
            </a:r>
            <a:r>
              <a:rPr lang="en" spc="15" dirty="0">
                <a:cs typeface="Calibri"/>
              </a:rPr>
              <a:t>and phosphate </a:t>
            </a:r>
            <a:r>
              <a:rPr lang="en" spc="10" dirty="0">
                <a:cs typeface="Calibri"/>
              </a:rPr>
              <a:t>from</a:t>
            </a:r>
            <a:r>
              <a:rPr lang="en" spc="250" dirty="0">
                <a:cs typeface="Calibri"/>
              </a:rPr>
              <a:t> </a:t>
            </a:r>
            <a:r>
              <a:rPr lang="en" spc="5" dirty="0">
                <a:solidFill>
                  <a:srgbClr val="C00000"/>
                </a:solidFill>
                <a:cs typeface="Calibri"/>
              </a:rPr>
              <a:t>bowels</a:t>
            </a:r>
            <a:endParaRPr lang="sr-Cyrl-RS" dirty="0">
              <a:solidFill>
                <a:srgbClr val="C00000"/>
              </a:solidFill>
              <a:cs typeface="Calibri"/>
            </a:endParaRPr>
          </a:p>
          <a:p>
            <a:pPr marL="355600" indent="-343535">
              <a:lnSpc>
                <a:spcPct val="100000"/>
              </a:lnSpc>
              <a:spcBef>
                <a:spcPts val="755"/>
              </a:spcBef>
              <a:buFont typeface="Arial"/>
              <a:buChar char="•"/>
              <a:tabLst>
                <a:tab pos="355600" algn="l"/>
                <a:tab pos="356235" algn="l"/>
              </a:tabLst>
            </a:pPr>
            <a:r>
              <a:rPr lang="en" spc="15" dirty="0">
                <a:solidFill>
                  <a:srgbClr val="0070C0"/>
                </a:solidFill>
                <a:cs typeface="Calibri"/>
              </a:rPr>
              <a:t>resorption</a:t>
            </a:r>
            <a:r>
              <a:rPr lang="en" spc="15" dirty="0">
                <a:cs typeface="Calibri"/>
              </a:rPr>
              <a:t> </a:t>
            </a:r>
            <a:r>
              <a:rPr lang="en" spc="5" dirty="0">
                <a:cs typeface="Calibri"/>
              </a:rPr>
              <a:t>of calcium </a:t>
            </a:r>
            <a:r>
              <a:rPr lang="en" spc="10" dirty="0">
                <a:cs typeface="Calibri"/>
              </a:rPr>
              <a:t>and </a:t>
            </a:r>
            <a:r>
              <a:rPr lang="en" spc="15" dirty="0">
                <a:cs typeface="Calibri"/>
              </a:rPr>
              <a:t>phosphate </a:t>
            </a:r>
            <a:r>
              <a:rPr lang="en" spc="10" dirty="0">
                <a:cs typeface="Calibri"/>
              </a:rPr>
              <a:t>from</a:t>
            </a:r>
            <a:r>
              <a:rPr lang="en" spc="35" dirty="0">
                <a:cs typeface="Calibri"/>
              </a:rPr>
              <a:t> </a:t>
            </a:r>
            <a:r>
              <a:rPr lang="en" dirty="0">
                <a:solidFill>
                  <a:srgbClr val="C00000"/>
                </a:solidFill>
                <a:cs typeface="Calibri"/>
              </a:rPr>
              <a:t>bones</a:t>
            </a:r>
          </a:p>
          <a:p>
            <a:pPr marL="355600" marR="5080" indent="-343535">
              <a:lnSpc>
                <a:spcPct val="102400"/>
              </a:lnSpc>
              <a:spcBef>
                <a:spcPts val="605"/>
              </a:spcBef>
              <a:buFont typeface="Arial"/>
              <a:buChar char="•"/>
              <a:tabLst>
                <a:tab pos="355600" algn="l"/>
                <a:tab pos="356235" algn="l"/>
              </a:tabLst>
            </a:pPr>
            <a:r>
              <a:rPr lang="en" spc="15" dirty="0">
                <a:solidFill>
                  <a:srgbClr val="0070C0"/>
                </a:solidFill>
                <a:cs typeface="Calibri"/>
              </a:rPr>
              <a:t>reabsorption</a:t>
            </a:r>
            <a:r>
              <a:rPr lang="en" spc="15" dirty="0">
                <a:cs typeface="Calibri"/>
              </a:rPr>
              <a:t> of </a:t>
            </a:r>
            <a:r>
              <a:rPr lang="en" spc="5" dirty="0">
                <a:cs typeface="Calibri"/>
              </a:rPr>
              <a:t>calcium </a:t>
            </a:r>
            <a:r>
              <a:rPr lang="en" spc="15" dirty="0">
                <a:cs typeface="Calibri"/>
              </a:rPr>
              <a:t>and phosphate </a:t>
            </a:r>
            <a:r>
              <a:rPr lang="en" spc="10" dirty="0">
                <a:cs typeface="Calibri"/>
              </a:rPr>
              <a:t>in </a:t>
            </a:r>
            <a:r>
              <a:rPr lang="en" spc="15" dirty="0">
                <a:solidFill>
                  <a:srgbClr val="C00000"/>
                </a:solidFill>
                <a:cs typeface="Calibri"/>
              </a:rPr>
              <a:t>the kidneys</a:t>
            </a:r>
            <a:r>
              <a:rPr lang="en" spc="15" dirty="0">
                <a:cs typeface="Calibri"/>
              </a:rPr>
              <a:t> </a:t>
            </a:r>
            <a:r>
              <a:rPr lang="en" spc="10" dirty="0">
                <a:cs typeface="Calibri"/>
              </a:rPr>
              <a:t>(reduced</a:t>
            </a:r>
            <a:r>
              <a:rPr lang="en" spc="75" dirty="0">
                <a:cs typeface="Calibri"/>
              </a:rPr>
              <a:t> </a:t>
            </a:r>
            <a:r>
              <a:rPr lang="en" spc="5" dirty="0">
                <a:cs typeface="Calibri"/>
              </a:rPr>
              <a:t>excretion)</a:t>
            </a:r>
            <a:endParaRPr lang="sr-Cyrl-RS" dirty="0">
              <a:cs typeface="Calibri"/>
            </a:endParaRPr>
          </a:p>
          <a:p>
            <a:pPr>
              <a:lnSpc>
                <a:spcPct val="100000"/>
              </a:lnSpc>
              <a:spcBef>
                <a:spcPts val="35"/>
              </a:spcBef>
            </a:pPr>
            <a:endParaRPr lang="sr-Cyrl-RS" sz="4400" dirty="0">
              <a:cs typeface="Times New Roman"/>
            </a:endParaRPr>
          </a:p>
          <a:p>
            <a:pPr marL="0" indent="0">
              <a:lnSpc>
                <a:spcPct val="100000"/>
              </a:lnSpc>
              <a:buNone/>
            </a:pPr>
            <a:r>
              <a:rPr lang="en" spc="5" dirty="0">
                <a:cs typeface="Calibri"/>
              </a:rPr>
              <a:t>The final </a:t>
            </a:r>
            <a:r>
              <a:rPr lang="en" dirty="0">
                <a:cs typeface="Calibri"/>
              </a:rPr>
              <a:t>result </a:t>
            </a:r>
            <a:r>
              <a:rPr lang="en" spc="10" dirty="0">
                <a:cs typeface="Calibri"/>
              </a:rPr>
              <a:t>of the action of vitamin </a:t>
            </a:r>
            <a:r>
              <a:rPr lang="en" spc="15" dirty="0">
                <a:cs typeface="Calibri"/>
              </a:rPr>
              <a:t>D </a:t>
            </a:r>
            <a:r>
              <a:rPr lang="en" spc="5" dirty="0">
                <a:cs typeface="Calibri"/>
              </a:rPr>
              <a:t>:</a:t>
            </a:r>
            <a:endParaRPr lang="en-US" dirty="0">
              <a:cs typeface="Calibri"/>
            </a:endParaRPr>
          </a:p>
          <a:p>
            <a:pPr marR="5814060">
              <a:lnSpc>
                <a:spcPct val="120700"/>
              </a:lnSpc>
              <a:spcBef>
                <a:spcPts val="70"/>
              </a:spcBef>
              <a:tabLst>
                <a:tab pos="1527175" algn="l"/>
              </a:tabLst>
            </a:pPr>
            <a:r>
              <a:rPr lang="en" spc="10" dirty="0">
                <a:solidFill>
                  <a:srgbClr val="C00000"/>
                </a:solidFill>
                <a:cs typeface="Calibri"/>
              </a:rPr>
              <a:t>calcium </a:t>
            </a:r>
            <a:r>
              <a:rPr lang="en" spc="20" dirty="0">
                <a:solidFill>
                  <a:srgbClr val="C00000"/>
                </a:solidFill>
                <a:cs typeface="Calibri"/>
              </a:rPr>
              <a:t>↑ </a:t>
            </a:r>
            <a:r>
              <a:rPr lang="en" spc="20" dirty="0">
                <a:cs typeface="Calibri"/>
              </a:rPr>
              <a:t> </a:t>
            </a:r>
            <a:endParaRPr lang="sr-Cyrl-RS" spc="20" dirty="0">
              <a:cs typeface="Calibri"/>
            </a:endParaRPr>
          </a:p>
          <a:p>
            <a:pPr marR="5814060">
              <a:lnSpc>
                <a:spcPct val="120700"/>
              </a:lnSpc>
              <a:spcBef>
                <a:spcPts val="70"/>
              </a:spcBef>
              <a:tabLst>
                <a:tab pos="1527175" algn="l"/>
              </a:tabLst>
            </a:pPr>
            <a:r>
              <a:rPr lang="en" dirty="0">
                <a:solidFill>
                  <a:srgbClr val="C00000"/>
                </a:solidFill>
                <a:cs typeface="Calibri"/>
              </a:rPr>
              <a:t>phosphates </a:t>
            </a:r>
            <a:r>
              <a:rPr lang="en" spc="20" dirty="0">
                <a:solidFill>
                  <a:srgbClr val="C00000"/>
                </a:solidFill>
                <a:cs typeface="Calibri"/>
              </a:rPr>
              <a:t>↑</a:t>
            </a:r>
            <a:endParaRPr lang="sr-Cyrl-RS" dirty="0">
              <a:solidFill>
                <a:srgbClr val="C00000"/>
              </a:solidFill>
              <a:cs typeface="Calibri"/>
            </a:endParaRP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28</a:t>
            </a:fld>
            <a:endParaRPr lang="en-US"/>
          </a:p>
        </p:txBody>
      </p:sp>
    </p:spTree>
    <p:extLst>
      <p:ext uri="{BB962C8B-B14F-4D97-AF65-F5344CB8AC3E}">
        <p14:creationId xmlns:p14="http://schemas.microsoft.com/office/powerpoint/2010/main" val="7072825"/>
      </p:ext>
    </p:extLst>
  </p:cSld>
  <p:clrMapOvr>
    <a:masterClrMapping/>
  </p:clrMapOvr>
  <mc:AlternateContent xmlns:mc="http://schemas.openxmlformats.org/markup-compatibility/2006" xmlns:p14="http://schemas.microsoft.com/office/powerpoint/2010/main">
    <mc:Choice Requires="p14">
      <p:transition spd="slow" p14:dur="2000" advTm="22159"/>
    </mc:Choice>
    <mc:Fallback xmlns="">
      <p:transition spd="slow" advTm="22159"/>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Calcitonin</a:t>
            </a:r>
            <a:endParaRPr lang="en-US" dirty="0"/>
          </a:p>
        </p:txBody>
      </p:sp>
      <p:sp>
        <p:nvSpPr>
          <p:cNvPr id="3" name="Content Placeholder 2"/>
          <p:cNvSpPr>
            <a:spLocks noGrp="1"/>
          </p:cNvSpPr>
          <p:nvPr>
            <p:ph idx="1"/>
          </p:nvPr>
        </p:nvSpPr>
        <p:spPr/>
        <p:txBody>
          <a:bodyPr/>
          <a:lstStyle/>
          <a:p>
            <a:r>
              <a:rPr lang="en" dirty="0"/>
              <a:t>is secreted from the parafollicular cells of the thyroid gland</a:t>
            </a:r>
          </a:p>
          <a:p>
            <a:r>
              <a:rPr lang="en" dirty="0">
                <a:solidFill>
                  <a:srgbClr val="C00000"/>
                </a:solidFill>
              </a:rPr>
              <a:t>Hypercalcemia </a:t>
            </a:r>
            <a:r>
              <a:rPr lang="en" dirty="0"/>
              <a:t>has the most pronounced effect on </a:t>
            </a:r>
            <a:r>
              <a:rPr lang="en" dirty="0">
                <a:solidFill>
                  <a:srgbClr val="0070C0"/>
                </a:solidFill>
              </a:rPr>
              <a:t>the increased secretion of calcitonin</a:t>
            </a:r>
            <a:r>
              <a:rPr lang="en" dirty="0"/>
              <a:t>, and on </a:t>
            </a:r>
            <a:r>
              <a:rPr lang="en" dirty="0">
                <a:solidFill>
                  <a:srgbClr val="0070C0"/>
                </a:solidFill>
              </a:rPr>
              <a:t>the decrease in secretion</a:t>
            </a:r>
            <a:r>
              <a:rPr lang="en" dirty="0"/>
              <a:t> </a:t>
            </a:r>
            <a:r>
              <a:rPr lang="en" dirty="0">
                <a:solidFill>
                  <a:srgbClr val="C00000"/>
                </a:solidFill>
              </a:rPr>
              <a:t>hypocalcemia</a:t>
            </a:r>
          </a:p>
          <a:p>
            <a:r>
              <a:rPr lang="en" dirty="0"/>
              <a:t>the main metabolic effect </a:t>
            </a:r>
            <a:r>
              <a:rPr lang="en" dirty="0">
                <a:solidFill>
                  <a:srgbClr val="0070C0"/>
                </a:solidFill>
              </a:rPr>
              <a:t>of calcitonin </a:t>
            </a:r>
            <a:r>
              <a:rPr lang="en" dirty="0"/>
              <a:t>consists of </a:t>
            </a:r>
            <a:r>
              <a:rPr lang="en" dirty="0">
                <a:solidFill>
                  <a:srgbClr val="C00000"/>
                </a:solidFill>
              </a:rPr>
              <a:t>reducing the level of calcium in the serum</a:t>
            </a: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29</a:t>
            </a:fld>
            <a:endParaRPr lang="en-US"/>
          </a:p>
        </p:txBody>
      </p:sp>
    </p:spTree>
    <p:extLst>
      <p:ext uri="{BB962C8B-B14F-4D97-AF65-F5344CB8AC3E}">
        <p14:creationId xmlns:p14="http://schemas.microsoft.com/office/powerpoint/2010/main" val="3449989122"/>
      </p:ext>
    </p:extLst>
  </p:cSld>
  <p:clrMapOvr>
    <a:masterClrMapping/>
  </p:clrMapOvr>
  <mc:AlternateContent xmlns:mc="http://schemas.openxmlformats.org/markup-compatibility/2006" xmlns:p14="http://schemas.microsoft.com/office/powerpoint/2010/main">
    <mc:Choice Requires="p14">
      <p:transition spd="slow" p14:dur="2000" advTm="33689"/>
    </mc:Choice>
    <mc:Fallback xmlns="">
      <p:transition spd="slow" advTm="33689"/>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Calcium</a:t>
            </a:r>
            <a:endParaRPr lang="en-US" dirty="0"/>
          </a:p>
        </p:txBody>
      </p:sp>
      <p:sp>
        <p:nvSpPr>
          <p:cNvPr id="3" name="Content Placeholder 2"/>
          <p:cNvSpPr>
            <a:spLocks noGrp="1"/>
          </p:cNvSpPr>
          <p:nvPr>
            <p:ph idx="1"/>
          </p:nvPr>
        </p:nvSpPr>
        <p:spPr/>
        <p:txBody>
          <a:bodyPr/>
          <a:lstStyle/>
          <a:p>
            <a:pPr marL="0" indent="0">
              <a:buNone/>
            </a:pPr>
            <a:r>
              <a:rPr lang="en" dirty="0"/>
              <a:t>The amount of total calcium in the plasma is affected by:</a:t>
            </a:r>
          </a:p>
          <a:p>
            <a:r>
              <a:rPr lang="en" dirty="0">
                <a:solidFill>
                  <a:srgbClr val="0070C0"/>
                </a:solidFill>
              </a:rPr>
              <a:t>protein </a:t>
            </a:r>
            <a:r>
              <a:rPr lang="en" dirty="0"/>
              <a:t>concentration </a:t>
            </a:r>
          </a:p>
          <a:p>
            <a:r>
              <a:rPr lang="en" dirty="0"/>
              <a:t>concentration of </a:t>
            </a:r>
            <a:r>
              <a:rPr lang="en" dirty="0">
                <a:solidFill>
                  <a:srgbClr val="0070C0"/>
                </a:solidFill>
              </a:rPr>
              <a:t>free fatty acids</a:t>
            </a:r>
          </a:p>
          <a:p>
            <a:r>
              <a:rPr lang="en" dirty="0">
                <a:solidFill>
                  <a:srgbClr val="0070C0"/>
                </a:solidFill>
              </a:rPr>
              <a:t>anion </a:t>
            </a:r>
            <a:r>
              <a:rPr lang="en" dirty="0"/>
              <a:t>concentration </a:t>
            </a:r>
          </a:p>
          <a:p>
            <a:r>
              <a:rPr lang="en-US" dirty="0">
                <a:solidFill>
                  <a:srgbClr val="0070C0"/>
                </a:solidFill>
              </a:rPr>
              <a:t>pH of </a:t>
            </a:r>
            <a:r>
              <a:rPr lang="en" dirty="0">
                <a:solidFill>
                  <a:srgbClr val="0070C0"/>
                </a:solidFill>
              </a:rPr>
              <a:t>blood </a:t>
            </a:r>
            <a:endParaRPr lang="en-US" dirty="0">
              <a:solidFill>
                <a:srgbClr val="0070C0"/>
              </a:solidFill>
            </a:endParaRPr>
          </a:p>
        </p:txBody>
      </p:sp>
      <p:sp>
        <p:nvSpPr>
          <p:cNvPr id="4" name="Slide Number Placeholder 3"/>
          <p:cNvSpPr>
            <a:spLocks noGrp="1"/>
          </p:cNvSpPr>
          <p:nvPr>
            <p:ph type="sldNum" sz="quarter" idx="12"/>
          </p:nvPr>
        </p:nvSpPr>
        <p:spPr/>
        <p:txBody>
          <a:bodyPr/>
          <a:lstStyle/>
          <a:p>
            <a:fld id="{A134EC62-E7B5-4728-A7FE-3758188B631D}" type="slidenum">
              <a:rPr lang="en-US" smtClean="0"/>
              <a:t>3</a:t>
            </a:fld>
            <a:endParaRPr lang="en-US"/>
          </a:p>
        </p:txBody>
      </p:sp>
    </p:spTree>
    <p:extLst>
      <p:ext uri="{BB962C8B-B14F-4D97-AF65-F5344CB8AC3E}">
        <p14:creationId xmlns:p14="http://schemas.microsoft.com/office/powerpoint/2010/main" val="2516193328"/>
      </p:ext>
    </p:extLst>
  </p:cSld>
  <p:clrMapOvr>
    <a:masterClrMapping/>
  </p:clrMapOvr>
  <mc:AlternateContent xmlns:mc="http://schemas.openxmlformats.org/markup-compatibility/2006" xmlns:p14="http://schemas.microsoft.com/office/powerpoint/2010/main">
    <mc:Choice Requires="p14">
      <p:transition spd="slow" p14:dur="2000" advTm="14132"/>
    </mc:Choice>
    <mc:Fallback xmlns="">
      <p:transition spd="slow" advTm="14132"/>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Mechanism of action</a:t>
            </a:r>
            <a:r>
              <a:rPr lang="en" spc="-105" dirty="0"/>
              <a:t> of </a:t>
            </a:r>
            <a:r>
              <a:rPr lang="en" spc="-10" dirty="0"/>
              <a:t>calcitonin</a:t>
            </a:r>
            <a:endParaRPr lang="en-US" dirty="0"/>
          </a:p>
        </p:txBody>
      </p:sp>
      <p:sp>
        <p:nvSpPr>
          <p:cNvPr id="3" name="Content Placeholder 2"/>
          <p:cNvSpPr>
            <a:spLocks noGrp="1"/>
          </p:cNvSpPr>
          <p:nvPr>
            <p:ph idx="1"/>
          </p:nvPr>
        </p:nvSpPr>
        <p:spPr/>
        <p:txBody>
          <a:bodyPr/>
          <a:lstStyle/>
          <a:p>
            <a:pPr marL="368300" indent="-343535">
              <a:lnSpc>
                <a:spcPct val="100000"/>
              </a:lnSpc>
              <a:spcBef>
                <a:spcPts val="600"/>
              </a:spcBef>
              <a:buFont typeface="Arial"/>
              <a:buChar char="•"/>
              <a:tabLst>
                <a:tab pos="368300" algn="l"/>
                <a:tab pos="368935" algn="l"/>
              </a:tabLst>
            </a:pPr>
            <a:r>
              <a:rPr lang="en" spc="-50" dirty="0">
                <a:cs typeface="Calibri"/>
              </a:rPr>
              <a:t>the main </a:t>
            </a:r>
            <a:r>
              <a:rPr lang="en" spc="5" dirty="0">
                <a:cs typeface="Calibri"/>
              </a:rPr>
              <a:t>place </a:t>
            </a:r>
            <a:r>
              <a:rPr lang="en" dirty="0">
                <a:cs typeface="Calibri"/>
              </a:rPr>
              <a:t>of action </a:t>
            </a:r>
            <a:r>
              <a:rPr lang="en" spc="-15" dirty="0">
                <a:cs typeface="Calibri"/>
              </a:rPr>
              <a:t>of calcitonin </a:t>
            </a:r>
            <a:r>
              <a:rPr lang="en" spc="15" dirty="0">
                <a:cs typeface="Calibri"/>
              </a:rPr>
              <a:t>are</a:t>
            </a:r>
            <a:r>
              <a:rPr lang="en" spc="20" dirty="0">
                <a:cs typeface="Calibri"/>
              </a:rPr>
              <a:t> </a:t>
            </a:r>
            <a:r>
              <a:rPr lang="en" spc="-25" dirty="0">
                <a:solidFill>
                  <a:srgbClr val="0070C0"/>
                </a:solidFill>
                <a:cs typeface="Calibri"/>
              </a:rPr>
              <a:t>bones</a:t>
            </a:r>
          </a:p>
          <a:p>
            <a:pPr marL="368300" indent="-343535">
              <a:lnSpc>
                <a:spcPct val="100000"/>
              </a:lnSpc>
              <a:spcBef>
                <a:spcPts val="600"/>
              </a:spcBef>
              <a:buFont typeface="Arial"/>
              <a:buChar char="•"/>
              <a:tabLst>
                <a:tab pos="368300" algn="l"/>
                <a:tab pos="368935" algn="l"/>
              </a:tabLst>
            </a:pPr>
            <a:r>
              <a:rPr lang="en" spc="-25" dirty="0">
                <a:cs typeface="Calibri"/>
              </a:rPr>
              <a:t>and by inhibiting the reabsorption of bone tissue by osteoclasts, </a:t>
            </a:r>
            <a:r>
              <a:rPr lang="en" spc="-25" dirty="0">
                <a:solidFill>
                  <a:srgbClr val="C00000"/>
                </a:solidFill>
                <a:cs typeface="Calibri"/>
              </a:rPr>
              <a:t>calcitonin reduces the level of calcium in the serum </a:t>
            </a:r>
            <a:r>
              <a:rPr lang="en" spc="-25" dirty="0">
                <a:cs typeface="Calibri"/>
              </a:rPr>
              <a:t>(opposite effect compared to parathormone and vitamin D )</a:t>
            </a:r>
            <a:endParaRPr lang="sr-Cyrl-RS" dirty="0">
              <a:cs typeface="Calibri"/>
            </a:endParaRPr>
          </a:p>
          <a:p>
            <a:pPr marL="368300" marR="17780" indent="-343535">
              <a:lnSpc>
                <a:spcPts val="2550"/>
              </a:lnSpc>
              <a:spcBef>
                <a:spcPts val="600"/>
              </a:spcBef>
              <a:buFont typeface="Arial"/>
              <a:buChar char="•"/>
              <a:tabLst>
                <a:tab pos="368300" algn="l"/>
                <a:tab pos="368935" algn="l"/>
              </a:tabLst>
            </a:pPr>
            <a:r>
              <a:rPr lang="en" spc="-20" dirty="0">
                <a:cs typeface="Calibri"/>
              </a:rPr>
              <a:t>calcitonin : </a:t>
            </a:r>
            <a:r>
              <a:rPr lang="en" spc="-5" dirty="0">
                <a:cs typeface="Calibri"/>
              </a:rPr>
              <a:t>reduces </a:t>
            </a:r>
            <a:r>
              <a:rPr lang="en" spc="5" dirty="0">
                <a:cs typeface="Calibri"/>
              </a:rPr>
              <a:t>the absorption </a:t>
            </a:r>
            <a:r>
              <a:rPr lang="en" spc="-10" dirty="0">
                <a:cs typeface="Calibri"/>
              </a:rPr>
              <a:t>of calcium </a:t>
            </a:r>
            <a:r>
              <a:rPr lang="en" dirty="0">
                <a:cs typeface="Calibri"/>
              </a:rPr>
              <a:t>in </a:t>
            </a:r>
            <a:r>
              <a:rPr lang="en" spc="-10" dirty="0">
                <a:cs typeface="Calibri"/>
              </a:rPr>
              <a:t>the intestines</a:t>
            </a:r>
            <a:endParaRPr lang="sr-Cyrl-RS" dirty="0">
              <a:cs typeface="Calibri"/>
            </a:endParaRPr>
          </a:p>
        </p:txBody>
      </p:sp>
      <p:sp>
        <p:nvSpPr>
          <p:cNvPr id="4" name="Slide Number Placeholder 3"/>
          <p:cNvSpPr>
            <a:spLocks noGrp="1"/>
          </p:cNvSpPr>
          <p:nvPr>
            <p:ph type="sldNum" sz="quarter" idx="12"/>
          </p:nvPr>
        </p:nvSpPr>
        <p:spPr/>
        <p:txBody>
          <a:bodyPr/>
          <a:lstStyle/>
          <a:p>
            <a:fld id="{A134EC62-E7B5-4728-A7FE-3758188B631D}" type="slidenum">
              <a:rPr lang="en-US" smtClean="0"/>
              <a:t>30</a:t>
            </a:fld>
            <a:endParaRPr lang="en-US"/>
          </a:p>
        </p:txBody>
      </p:sp>
    </p:spTree>
    <p:extLst>
      <p:ext uri="{BB962C8B-B14F-4D97-AF65-F5344CB8AC3E}">
        <p14:creationId xmlns:p14="http://schemas.microsoft.com/office/powerpoint/2010/main" val="3519655733"/>
      </p:ext>
    </p:extLst>
  </p:cSld>
  <p:clrMapOvr>
    <a:masterClrMapping/>
  </p:clrMapOvr>
  <mc:AlternateContent xmlns:mc="http://schemas.openxmlformats.org/markup-compatibility/2006" xmlns:p14="http://schemas.microsoft.com/office/powerpoint/2010/main">
    <mc:Choice Requires="p14">
      <p:transition spd="slow" p14:dur="2000" advTm="29043"/>
    </mc:Choice>
    <mc:Fallback xmlns="">
      <p:transition spd="slow" advTm="29043"/>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Calcitonin and parathormone</a:t>
            </a: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31</a:t>
            </a:fld>
            <a:endParaRPr lang="en-US"/>
          </a:p>
        </p:txBody>
      </p:sp>
      <p:sp>
        <p:nvSpPr>
          <p:cNvPr id="5" name="object 2"/>
          <p:cNvSpPr/>
          <p:nvPr/>
        </p:nvSpPr>
        <p:spPr>
          <a:xfrm>
            <a:off x="2324862" y="1944547"/>
            <a:ext cx="7351573" cy="4594365"/>
          </a:xfrm>
          <a:prstGeom prst="rect">
            <a:avLst/>
          </a:prstGeom>
          <a:blipFill>
            <a:blip r:embed="rId2"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577158925"/>
      </p:ext>
    </p:extLst>
  </p:cSld>
  <p:clrMapOvr>
    <a:masterClrMapping/>
  </p:clrMapOvr>
  <mc:AlternateContent xmlns:mc="http://schemas.openxmlformats.org/markup-compatibility/2006" xmlns:p14="http://schemas.microsoft.com/office/powerpoint/2010/main">
    <mc:Choice Requires="p14">
      <p:transition spd="slow" p14:dur="2000" advTm="51883"/>
    </mc:Choice>
    <mc:Fallback xmlns="">
      <p:transition spd="slow" advTm="51883"/>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spc="-15" dirty="0"/>
              <a:t>Summary: </a:t>
            </a:r>
            <a:r>
              <a:rPr lang="en" spc="-10" dirty="0"/>
              <a:t>regulation</a:t>
            </a:r>
            <a:r>
              <a:rPr lang="en" spc="5" dirty="0"/>
              <a:t> </a:t>
            </a:r>
            <a:r>
              <a:rPr lang="en" spc="-15" dirty="0"/>
              <a:t>calcium</a:t>
            </a:r>
            <a:endParaRPr lang="en-US" dirty="0"/>
          </a:p>
        </p:txBody>
      </p:sp>
      <p:sp>
        <p:nvSpPr>
          <p:cNvPr id="3" name="Content Placeholder 2"/>
          <p:cNvSpPr>
            <a:spLocks noGrp="1"/>
          </p:cNvSpPr>
          <p:nvPr>
            <p:ph idx="1"/>
          </p:nvPr>
        </p:nvSpPr>
        <p:spPr>
          <a:xfrm>
            <a:off x="838200" y="1825625"/>
            <a:ext cx="10515600" cy="4895850"/>
          </a:xfrm>
        </p:spPr>
        <p:txBody>
          <a:bodyPr numCol="2">
            <a:normAutofit/>
          </a:bodyPr>
          <a:lstStyle/>
          <a:p>
            <a:pPr marL="381000" indent="-343535">
              <a:lnSpc>
                <a:spcPct val="100000"/>
              </a:lnSpc>
              <a:spcBef>
                <a:spcPts val="1150"/>
              </a:spcBef>
              <a:buFont typeface="Arial"/>
              <a:buChar char="•"/>
              <a:tabLst>
                <a:tab pos="381000" algn="l"/>
                <a:tab pos="381635" algn="l"/>
              </a:tabLst>
            </a:pPr>
            <a:r>
              <a:rPr lang="en" sz="2400" b="1" spc="-10" dirty="0">
                <a:solidFill>
                  <a:srgbClr val="0000FF"/>
                </a:solidFill>
                <a:cs typeface="Calibri"/>
              </a:rPr>
              <a:t>PTH </a:t>
            </a:r>
            <a:r>
              <a:rPr lang="en" sz="2400" b="1" dirty="0">
                <a:solidFill>
                  <a:srgbClr val="0000FF"/>
                </a:solidFill>
                <a:cs typeface="Calibri"/>
              </a:rPr>
              <a:t>( most important): </a:t>
            </a:r>
            <a:r>
              <a:rPr lang="en" sz="2400" b="1" spc="-10" dirty="0">
                <a:solidFill>
                  <a:srgbClr val="0000FF"/>
                </a:solidFill>
                <a:cs typeface="Calibri"/>
              </a:rPr>
              <a:t>Ca </a:t>
            </a:r>
            <a:r>
              <a:rPr lang="en" sz="2400" b="1" spc="-15" baseline="24691" dirty="0">
                <a:solidFill>
                  <a:srgbClr val="0000FF"/>
                </a:solidFill>
                <a:cs typeface="Calibri"/>
              </a:rPr>
              <a:t>2+</a:t>
            </a:r>
            <a:r>
              <a:rPr lang="en" sz="2400" b="1" spc="-60" baseline="24691" dirty="0">
                <a:solidFill>
                  <a:srgbClr val="0000FF"/>
                </a:solidFill>
                <a:cs typeface="Calibri"/>
              </a:rPr>
              <a:t> </a:t>
            </a:r>
            <a:r>
              <a:rPr lang="en" sz="2400" b="1" spc="25" dirty="0">
                <a:solidFill>
                  <a:srgbClr val="0000FF"/>
                </a:solidFill>
                <a:cs typeface="Calibri"/>
              </a:rPr>
              <a:t>↑</a:t>
            </a:r>
            <a:endParaRPr lang="en-US" sz="2400" dirty="0">
              <a:cs typeface="Calibri"/>
            </a:endParaRPr>
          </a:p>
          <a:p>
            <a:pPr marL="781685" lvl="1" indent="-286385">
              <a:lnSpc>
                <a:spcPct val="100000"/>
              </a:lnSpc>
              <a:spcBef>
                <a:spcPts val="1055"/>
              </a:spcBef>
              <a:buFont typeface="Arial"/>
              <a:buChar char="–"/>
              <a:tabLst>
                <a:tab pos="781050" algn="l"/>
                <a:tab pos="781685" algn="l"/>
              </a:tabLst>
            </a:pPr>
            <a:r>
              <a:rPr lang="en" spc="5" dirty="0">
                <a:cs typeface="Calibri"/>
              </a:rPr>
              <a:t>increases </a:t>
            </a:r>
            <a:r>
              <a:rPr lang="en" dirty="0">
                <a:cs typeface="Calibri"/>
              </a:rPr>
              <a:t>resorption</a:t>
            </a:r>
            <a:r>
              <a:rPr lang="en" spc="-105" dirty="0">
                <a:cs typeface="Calibri"/>
              </a:rPr>
              <a:t> of </a:t>
            </a:r>
            <a:r>
              <a:rPr lang="en" dirty="0">
                <a:cs typeface="Calibri"/>
              </a:rPr>
              <a:t>bones</a:t>
            </a:r>
          </a:p>
          <a:p>
            <a:pPr marL="781685" lvl="1" indent="-286385">
              <a:lnSpc>
                <a:spcPct val="100000"/>
              </a:lnSpc>
              <a:spcBef>
                <a:spcPts val="1130"/>
              </a:spcBef>
              <a:buFont typeface="Arial"/>
              <a:buChar char="–"/>
              <a:tabLst>
                <a:tab pos="781050" algn="l"/>
                <a:tab pos="781685" algn="l"/>
              </a:tabLst>
            </a:pPr>
            <a:r>
              <a:rPr lang="en" spc="5" dirty="0">
                <a:cs typeface="Calibri"/>
              </a:rPr>
              <a:t>increases </a:t>
            </a:r>
            <a:r>
              <a:rPr lang="en" dirty="0">
                <a:cs typeface="Calibri"/>
              </a:rPr>
              <a:t>reabsorption </a:t>
            </a:r>
            <a:r>
              <a:rPr lang="en" spc="10" dirty="0">
                <a:cs typeface="Calibri"/>
              </a:rPr>
              <a:t>in</a:t>
            </a:r>
            <a:r>
              <a:rPr lang="en" spc="-125" dirty="0">
                <a:cs typeface="Calibri"/>
              </a:rPr>
              <a:t> </a:t>
            </a:r>
            <a:r>
              <a:rPr lang="en" spc="-5" dirty="0">
                <a:cs typeface="Calibri"/>
              </a:rPr>
              <a:t>kidneys</a:t>
            </a:r>
            <a:endParaRPr lang="sr-Cyrl-RS" dirty="0">
              <a:cs typeface="Calibri"/>
            </a:endParaRPr>
          </a:p>
          <a:p>
            <a:pPr marL="781685" lvl="1" indent="-286385">
              <a:lnSpc>
                <a:spcPct val="100000"/>
              </a:lnSpc>
              <a:spcBef>
                <a:spcPts val="1055"/>
              </a:spcBef>
              <a:buFont typeface="Arial"/>
              <a:buChar char="–"/>
              <a:tabLst>
                <a:tab pos="781050" algn="l"/>
                <a:tab pos="781685" algn="l"/>
              </a:tabLst>
            </a:pPr>
            <a:r>
              <a:rPr lang="en" spc="5" dirty="0">
                <a:cs typeface="Calibri"/>
              </a:rPr>
              <a:t>increases</a:t>
            </a:r>
            <a:r>
              <a:rPr lang="en" spc="-80" dirty="0">
                <a:cs typeface="Calibri"/>
              </a:rPr>
              <a:t> </a:t>
            </a:r>
            <a:r>
              <a:rPr lang="en" spc="5" dirty="0">
                <a:cs typeface="Calibri"/>
              </a:rPr>
              <a:t>absorption</a:t>
            </a:r>
            <a:r>
              <a:rPr lang="en" spc="-100" dirty="0">
                <a:cs typeface="Calibri"/>
              </a:rPr>
              <a:t> </a:t>
            </a:r>
            <a:r>
              <a:rPr lang="en" spc="10" dirty="0">
                <a:cs typeface="Calibri"/>
              </a:rPr>
              <a:t>in</a:t>
            </a:r>
            <a:r>
              <a:rPr lang="en" spc="-25" dirty="0">
                <a:cs typeface="Calibri"/>
              </a:rPr>
              <a:t> </a:t>
            </a:r>
            <a:r>
              <a:rPr lang="en" spc="10" dirty="0">
                <a:cs typeface="Calibri"/>
              </a:rPr>
              <a:t>intestines</a:t>
            </a:r>
            <a:r>
              <a:rPr lang="en" spc="-80" dirty="0">
                <a:cs typeface="Calibri"/>
              </a:rPr>
              <a:t> </a:t>
            </a:r>
            <a:r>
              <a:rPr lang="en" spc="5" dirty="0">
                <a:cs typeface="Calibri"/>
              </a:rPr>
              <a:t>(across</a:t>
            </a:r>
            <a:r>
              <a:rPr lang="en" spc="-105" dirty="0">
                <a:cs typeface="Calibri"/>
              </a:rPr>
              <a:t> </a:t>
            </a:r>
            <a:r>
              <a:rPr lang="en" spc="10" dirty="0">
                <a:cs typeface="Calibri"/>
              </a:rPr>
              <a:t>vitamins</a:t>
            </a:r>
            <a:r>
              <a:rPr lang="en" spc="-80" dirty="0">
                <a:cs typeface="Calibri"/>
              </a:rPr>
              <a:t> </a:t>
            </a:r>
            <a:r>
              <a:rPr lang="en" spc="-5" dirty="0">
                <a:cs typeface="Calibri"/>
              </a:rPr>
              <a:t>D )</a:t>
            </a:r>
            <a:endParaRPr lang="sr-Cyrl-RS" dirty="0">
              <a:cs typeface="Calibri"/>
            </a:endParaRPr>
          </a:p>
          <a:p>
            <a:pPr marL="495300">
              <a:lnSpc>
                <a:spcPct val="100000"/>
              </a:lnSpc>
              <a:spcBef>
                <a:spcPts val="1055"/>
              </a:spcBef>
            </a:pPr>
            <a:r>
              <a:rPr lang="en" sz="2400" b="1" spc="10" dirty="0">
                <a:solidFill>
                  <a:srgbClr val="00AF50"/>
                </a:solidFill>
                <a:cs typeface="Calibri"/>
              </a:rPr>
              <a:t>Vitamin D: </a:t>
            </a:r>
            <a:r>
              <a:rPr lang="en" sz="2400" b="1" spc="-10" dirty="0">
                <a:solidFill>
                  <a:srgbClr val="00AF50"/>
                </a:solidFill>
                <a:cs typeface="Calibri"/>
              </a:rPr>
              <a:t>Ca </a:t>
            </a:r>
            <a:r>
              <a:rPr lang="en" sz="2400" b="1" spc="-15" baseline="24691" dirty="0">
                <a:solidFill>
                  <a:srgbClr val="00AF50"/>
                </a:solidFill>
                <a:cs typeface="Calibri"/>
              </a:rPr>
              <a:t>2+</a:t>
            </a:r>
            <a:r>
              <a:rPr lang="en" sz="2400" b="1" spc="-187" baseline="24691" dirty="0">
                <a:solidFill>
                  <a:srgbClr val="00AF50"/>
                </a:solidFill>
                <a:cs typeface="Calibri"/>
              </a:rPr>
              <a:t> </a:t>
            </a:r>
            <a:r>
              <a:rPr lang="en" sz="2400" b="1" spc="20" dirty="0">
                <a:solidFill>
                  <a:srgbClr val="00AF50"/>
                </a:solidFill>
                <a:cs typeface="Calibri"/>
              </a:rPr>
              <a:t>↑</a:t>
            </a:r>
            <a:endParaRPr lang="en-US" sz="2400" dirty="0">
              <a:cs typeface="Calibri"/>
            </a:endParaRPr>
          </a:p>
          <a:p>
            <a:pPr marL="781685" lvl="1" indent="-286385">
              <a:lnSpc>
                <a:spcPct val="100000"/>
              </a:lnSpc>
              <a:spcBef>
                <a:spcPts val="1130"/>
              </a:spcBef>
              <a:buFont typeface="Arial"/>
              <a:buChar char="–"/>
              <a:tabLst>
                <a:tab pos="781050" algn="l"/>
                <a:tab pos="781685" algn="l"/>
              </a:tabLst>
            </a:pPr>
            <a:r>
              <a:rPr lang="en" spc="5" dirty="0">
                <a:cs typeface="Calibri"/>
              </a:rPr>
              <a:t>increases absorption </a:t>
            </a:r>
            <a:r>
              <a:rPr lang="en" spc="10" dirty="0">
                <a:cs typeface="Calibri"/>
              </a:rPr>
              <a:t>in</a:t>
            </a:r>
            <a:r>
              <a:rPr lang="en" spc="-204" dirty="0">
                <a:cs typeface="Calibri"/>
              </a:rPr>
              <a:t> </a:t>
            </a:r>
            <a:r>
              <a:rPr lang="en" spc="10" dirty="0">
                <a:cs typeface="Calibri"/>
              </a:rPr>
              <a:t>intestines</a:t>
            </a:r>
            <a:endParaRPr lang="sr-Cyrl-RS" dirty="0">
              <a:cs typeface="Calibri"/>
            </a:endParaRPr>
          </a:p>
          <a:p>
            <a:pPr marL="781685" lvl="1" indent="-286385">
              <a:lnSpc>
                <a:spcPct val="100000"/>
              </a:lnSpc>
              <a:spcBef>
                <a:spcPts val="1055"/>
              </a:spcBef>
              <a:buFont typeface="Arial"/>
              <a:buChar char="–"/>
              <a:tabLst>
                <a:tab pos="781050" algn="l"/>
                <a:tab pos="781685" algn="l"/>
              </a:tabLst>
            </a:pPr>
            <a:r>
              <a:rPr lang="en" spc="5" dirty="0">
                <a:cs typeface="Calibri"/>
              </a:rPr>
              <a:t>increases </a:t>
            </a:r>
            <a:r>
              <a:rPr lang="en" spc="-5" dirty="0">
                <a:cs typeface="Calibri"/>
              </a:rPr>
              <a:t>renal</a:t>
            </a:r>
            <a:r>
              <a:rPr lang="en" spc="-35" dirty="0">
                <a:cs typeface="Calibri"/>
              </a:rPr>
              <a:t> </a:t>
            </a:r>
            <a:r>
              <a:rPr lang="en" dirty="0">
                <a:cs typeface="Calibri"/>
              </a:rPr>
              <a:t>reabsorption</a:t>
            </a:r>
          </a:p>
          <a:p>
            <a:pPr marL="781685" lvl="1" indent="-286385">
              <a:lnSpc>
                <a:spcPct val="100000"/>
              </a:lnSpc>
              <a:spcBef>
                <a:spcPts val="1130"/>
              </a:spcBef>
              <a:buFont typeface="Arial"/>
              <a:buChar char="–"/>
              <a:tabLst>
                <a:tab pos="781050" algn="l"/>
                <a:tab pos="781685" algn="l"/>
              </a:tabLst>
            </a:pPr>
            <a:r>
              <a:rPr lang="en" spc="5" dirty="0">
                <a:cs typeface="Calibri"/>
              </a:rPr>
              <a:t>increases </a:t>
            </a:r>
            <a:r>
              <a:rPr lang="en" dirty="0">
                <a:cs typeface="Calibri"/>
              </a:rPr>
              <a:t>resorption</a:t>
            </a:r>
            <a:r>
              <a:rPr lang="en" spc="-105" dirty="0">
                <a:cs typeface="Calibri"/>
              </a:rPr>
              <a:t> of </a:t>
            </a:r>
            <a:r>
              <a:rPr lang="en" dirty="0">
                <a:cs typeface="Calibri"/>
              </a:rPr>
              <a:t>bones</a:t>
            </a:r>
          </a:p>
          <a:p>
            <a:pPr marL="495300">
              <a:lnSpc>
                <a:spcPct val="100000"/>
              </a:lnSpc>
              <a:spcBef>
                <a:spcPts val="1055"/>
              </a:spcBef>
            </a:pPr>
            <a:r>
              <a:rPr lang="en" sz="2400" b="1" spc="10" dirty="0">
                <a:solidFill>
                  <a:srgbClr val="FF0000"/>
                </a:solidFill>
                <a:cs typeface="Calibri"/>
              </a:rPr>
              <a:t>Calcitonin </a:t>
            </a:r>
            <a:r>
              <a:rPr lang="en" sz="2400" b="1" spc="5" dirty="0">
                <a:solidFill>
                  <a:srgbClr val="FF0000"/>
                </a:solidFill>
                <a:cs typeface="Calibri"/>
              </a:rPr>
              <a:t>(transient):</a:t>
            </a:r>
            <a:r>
              <a:rPr lang="en" sz="2400" b="1" spc="-330" dirty="0">
                <a:solidFill>
                  <a:srgbClr val="FF0000"/>
                </a:solidFill>
                <a:cs typeface="Calibri"/>
              </a:rPr>
              <a:t> </a:t>
            </a:r>
            <a:r>
              <a:rPr lang="en" sz="2400" b="1" spc="-10" dirty="0">
                <a:solidFill>
                  <a:srgbClr val="FF0000"/>
                </a:solidFill>
                <a:cs typeface="Calibri"/>
              </a:rPr>
              <a:t>Ca </a:t>
            </a:r>
            <a:r>
              <a:rPr lang="en" sz="2400" b="1" spc="-15" baseline="24691" dirty="0">
                <a:solidFill>
                  <a:srgbClr val="FF0000"/>
                </a:solidFill>
                <a:cs typeface="Calibri"/>
              </a:rPr>
              <a:t>2+ </a:t>
            </a:r>
            <a:r>
              <a:rPr lang="en" sz="2400" b="1" spc="20" dirty="0">
                <a:solidFill>
                  <a:srgbClr val="FF0000"/>
                </a:solidFill>
                <a:cs typeface="Calibri"/>
              </a:rPr>
              <a:t>↓</a:t>
            </a:r>
            <a:endParaRPr lang="en-US" sz="2400" dirty="0">
              <a:cs typeface="Calibri"/>
            </a:endParaRPr>
          </a:p>
          <a:p>
            <a:pPr marL="781685" lvl="1" indent="-286385">
              <a:lnSpc>
                <a:spcPct val="100000"/>
              </a:lnSpc>
              <a:spcBef>
                <a:spcPts val="1055"/>
              </a:spcBef>
              <a:buFont typeface="Arial"/>
              <a:buChar char="–"/>
              <a:tabLst>
                <a:tab pos="781050" algn="l"/>
                <a:tab pos="781685" algn="l"/>
              </a:tabLst>
            </a:pPr>
            <a:r>
              <a:rPr lang="en" spc="5" dirty="0">
                <a:cs typeface="Calibri"/>
              </a:rPr>
              <a:t>increases</a:t>
            </a:r>
            <a:r>
              <a:rPr lang="en" spc="-80" dirty="0">
                <a:cs typeface="Calibri"/>
              </a:rPr>
              <a:t> </a:t>
            </a:r>
            <a:r>
              <a:rPr lang="en" dirty="0">
                <a:cs typeface="Calibri"/>
              </a:rPr>
              <a:t>postponement</a:t>
            </a:r>
            <a:r>
              <a:rPr lang="en" spc="-40" dirty="0">
                <a:cs typeface="Calibri"/>
              </a:rPr>
              <a:t> </a:t>
            </a:r>
            <a:r>
              <a:rPr lang="en" spc="15" dirty="0">
                <a:cs typeface="Calibri"/>
              </a:rPr>
              <a:t>calcium</a:t>
            </a:r>
            <a:r>
              <a:rPr lang="en" spc="-155" dirty="0">
                <a:cs typeface="Calibri"/>
              </a:rPr>
              <a:t> </a:t>
            </a:r>
            <a:r>
              <a:rPr lang="en" spc="10" dirty="0">
                <a:cs typeface="Calibri"/>
              </a:rPr>
              <a:t>in</a:t>
            </a:r>
            <a:r>
              <a:rPr lang="en" spc="-95" dirty="0">
                <a:cs typeface="Calibri"/>
              </a:rPr>
              <a:t> </a:t>
            </a:r>
            <a:r>
              <a:rPr lang="en" dirty="0">
                <a:cs typeface="Calibri"/>
              </a:rPr>
              <a:t>bones</a:t>
            </a:r>
          </a:p>
          <a:p>
            <a:pPr marL="781685" lvl="1" indent="-286385">
              <a:lnSpc>
                <a:spcPct val="100000"/>
              </a:lnSpc>
              <a:spcBef>
                <a:spcPts val="1130"/>
              </a:spcBef>
              <a:buFont typeface="Arial"/>
              <a:buChar char="–"/>
              <a:tabLst>
                <a:tab pos="781050" algn="l"/>
                <a:tab pos="781685" algn="l"/>
              </a:tabLst>
            </a:pPr>
            <a:r>
              <a:rPr lang="en" spc="-10" dirty="0">
                <a:cs typeface="Calibri"/>
              </a:rPr>
              <a:t>reduces </a:t>
            </a:r>
            <a:r>
              <a:rPr lang="en" spc="5" dirty="0">
                <a:cs typeface="Calibri"/>
              </a:rPr>
              <a:t>absorption </a:t>
            </a:r>
            <a:r>
              <a:rPr lang="en" spc="10" dirty="0">
                <a:cs typeface="Calibri"/>
              </a:rPr>
              <a:t>in</a:t>
            </a:r>
            <a:r>
              <a:rPr lang="en" spc="-80" dirty="0">
                <a:cs typeface="Calibri"/>
              </a:rPr>
              <a:t> </a:t>
            </a:r>
            <a:r>
              <a:rPr lang="en" spc="10" dirty="0">
                <a:cs typeface="Calibri"/>
              </a:rPr>
              <a:t>intestines</a:t>
            </a:r>
            <a:endParaRPr lang="sr-Cyrl-RS" dirty="0">
              <a:cs typeface="Calibri"/>
            </a:endParaRPr>
          </a:p>
          <a:p>
            <a:pPr marL="781685" lvl="1" indent="-286385">
              <a:lnSpc>
                <a:spcPct val="100000"/>
              </a:lnSpc>
              <a:spcBef>
                <a:spcPts val="1055"/>
              </a:spcBef>
              <a:buFont typeface="Arial"/>
              <a:buChar char="–"/>
              <a:tabLst>
                <a:tab pos="781050" algn="l"/>
                <a:tab pos="781685" algn="l"/>
              </a:tabLst>
            </a:pPr>
            <a:r>
              <a:rPr lang="en" spc="-10" dirty="0">
                <a:cs typeface="Calibri"/>
              </a:rPr>
              <a:t>reduces </a:t>
            </a:r>
            <a:r>
              <a:rPr lang="en" dirty="0">
                <a:cs typeface="Calibri"/>
              </a:rPr>
              <a:t>reabsorption </a:t>
            </a:r>
            <a:r>
              <a:rPr lang="en" spc="15" dirty="0">
                <a:cs typeface="Calibri"/>
              </a:rPr>
              <a:t>of calcium </a:t>
            </a:r>
            <a:r>
              <a:rPr lang="en" spc="10" dirty="0">
                <a:cs typeface="Calibri"/>
              </a:rPr>
              <a:t>in</a:t>
            </a:r>
            <a:r>
              <a:rPr lang="en" spc="-320" dirty="0">
                <a:cs typeface="Calibri"/>
              </a:rPr>
              <a:t> </a:t>
            </a:r>
            <a:r>
              <a:rPr lang="en" spc="-5" dirty="0">
                <a:cs typeface="Calibri"/>
              </a:rPr>
              <a:t>kidneys</a:t>
            </a:r>
            <a:endParaRPr lang="sr-Cyrl-RS" dirty="0">
              <a:cs typeface="Calibri"/>
            </a:endParaRPr>
          </a:p>
          <a:p>
            <a:endParaRPr lang="en-US" sz="2400" dirty="0"/>
          </a:p>
        </p:txBody>
      </p:sp>
      <p:sp>
        <p:nvSpPr>
          <p:cNvPr id="4" name="Slide Number Placeholder 3"/>
          <p:cNvSpPr>
            <a:spLocks noGrp="1"/>
          </p:cNvSpPr>
          <p:nvPr>
            <p:ph type="sldNum" sz="quarter" idx="12"/>
          </p:nvPr>
        </p:nvSpPr>
        <p:spPr/>
        <p:txBody>
          <a:bodyPr/>
          <a:lstStyle/>
          <a:p>
            <a:fld id="{A134EC62-E7B5-4728-A7FE-3758188B631D}" type="slidenum">
              <a:rPr lang="en-US" smtClean="0"/>
              <a:t>32</a:t>
            </a:fld>
            <a:endParaRPr lang="en-US"/>
          </a:p>
        </p:txBody>
      </p:sp>
    </p:spTree>
    <p:extLst>
      <p:ext uri="{BB962C8B-B14F-4D97-AF65-F5344CB8AC3E}">
        <p14:creationId xmlns:p14="http://schemas.microsoft.com/office/powerpoint/2010/main" val="2956473982"/>
      </p:ext>
    </p:extLst>
  </p:cSld>
  <p:clrMapOvr>
    <a:masterClrMapping/>
  </p:clrMapOvr>
  <mc:AlternateContent xmlns:mc="http://schemas.openxmlformats.org/markup-compatibility/2006" xmlns:p14="http://schemas.microsoft.com/office/powerpoint/2010/main">
    <mc:Choice Requires="p14">
      <p:transition spd="slow" p14:dur="2000" advTm="44168"/>
    </mc:Choice>
    <mc:Fallback xmlns="">
      <p:transition spd="slow" advTm="44168"/>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134EC62-E7B5-4728-A7FE-3758188B631D}" type="slidenum">
              <a:rPr lang="en-US" smtClean="0"/>
              <a:t>33</a:t>
            </a:fld>
            <a:endParaRPr lang="en-US"/>
          </a:p>
        </p:txBody>
      </p:sp>
      <p:sp>
        <p:nvSpPr>
          <p:cNvPr id="5" name="TextBox 4"/>
          <p:cNvSpPr txBox="1"/>
          <p:nvPr/>
        </p:nvSpPr>
        <p:spPr>
          <a:xfrm>
            <a:off x="646131" y="1474385"/>
            <a:ext cx="2126672" cy="923330"/>
          </a:xfrm>
          <a:prstGeom prst="rect">
            <a:avLst/>
          </a:prstGeom>
          <a:noFill/>
          <a:ln w="25400">
            <a:solidFill>
              <a:srgbClr val="0070C0"/>
            </a:solidFill>
          </a:ln>
        </p:spPr>
        <p:txBody>
          <a:bodyPr wrap="none" rtlCol="0">
            <a:spAutoFit/>
          </a:bodyPr>
          <a:lstStyle/>
          <a:p>
            <a:pPr algn="ctr"/>
            <a:r>
              <a:rPr lang="en" dirty="0"/>
              <a:t>REDUCED</a:t>
            </a:r>
          </a:p>
          <a:p>
            <a:pPr algn="ctr"/>
            <a:r>
              <a:rPr lang="en" dirty="0"/>
              <a:t>CONCENTRATION OF</a:t>
            </a:r>
          </a:p>
          <a:p>
            <a:pPr algn="ctr"/>
            <a:r>
              <a:rPr lang="en" dirty="0"/>
              <a:t>PARATHORMONE</a:t>
            </a:r>
            <a:endParaRPr lang="en-US" dirty="0"/>
          </a:p>
        </p:txBody>
      </p:sp>
      <p:sp>
        <p:nvSpPr>
          <p:cNvPr id="6" name="TextBox 5"/>
          <p:cNvSpPr txBox="1"/>
          <p:nvPr/>
        </p:nvSpPr>
        <p:spPr>
          <a:xfrm>
            <a:off x="2894031" y="1474385"/>
            <a:ext cx="2126672" cy="923330"/>
          </a:xfrm>
          <a:prstGeom prst="rect">
            <a:avLst/>
          </a:prstGeom>
          <a:noFill/>
          <a:ln w="25400">
            <a:solidFill>
              <a:srgbClr val="0070C0"/>
            </a:solidFill>
          </a:ln>
        </p:spPr>
        <p:txBody>
          <a:bodyPr wrap="none" rtlCol="0">
            <a:spAutoFit/>
          </a:bodyPr>
          <a:lstStyle/>
          <a:p>
            <a:pPr algn="ctr"/>
            <a:r>
              <a:rPr lang="en" dirty="0"/>
              <a:t>INCREASED</a:t>
            </a:r>
          </a:p>
          <a:p>
            <a:pPr algn="ctr"/>
            <a:r>
              <a:rPr lang="en" dirty="0"/>
              <a:t>CONCENTRATION OF</a:t>
            </a:r>
          </a:p>
          <a:p>
            <a:pPr algn="ctr"/>
            <a:r>
              <a:rPr lang="en" dirty="0"/>
              <a:t>CALCITONIN</a:t>
            </a:r>
            <a:endParaRPr lang="en-US" dirty="0"/>
          </a:p>
        </p:txBody>
      </p:sp>
      <p:sp>
        <p:nvSpPr>
          <p:cNvPr id="7" name="TextBox 6"/>
          <p:cNvSpPr txBox="1"/>
          <p:nvPr/>
        </p:nvSpPr>
        <p:spPr>
          <a:xfrm>
            <a:off x="1636884" y="872893"/>
            <a:ext cx="2412712" cy="400110"/>
          </a:xfrm>
          <a:prstGeom prst="rect">
            <a:avLst/>
          </a:prstGeom>
          <a:noFill/>
        </p:spPr>
        <p:txBody>
          <a:bodyPr wrap="none" rtlCol="0">
            <a:spAutoFit/>
          </a:bodyPr>
          <a:lstStyle/>
          <a:p>
            <a:r>
              <a:rPr lang="en" sz="2000" dirty="0"/>
              <a:t>HYPERCALCIEMIA</a:t>
            </a:r>
            <a:endParaRPr lang="en-US" sz="2000" dirty="0"/>
          </a:p>
        </p:txBody>
      </p:sp>
      <p:sp>
        <p:nvSpPr>
          <p:cNvPr id="8" name="TextBox 7"/>
          <p:cNvSpPr txBox="1"/>
          <p:nvPr/>
        </p:nvSpPr>
        <p:spPr>
          <a:xfrm>
            <a:off x="7488289" y="872893"/>
            <a:ext cx="2324547" cy="400110"/>
          </a:xfrm>
          <a:prstGeom prst="rect">
            <a:avLst/>
          </a:prstGeom>
          <a:noFill/>
        </p:spPr>
        <p:txBody>
          <a:bodyPr wrap="none" rtlCol="0">
            <a:spAutoFit/>
          </a:bodyPr>
          <a:lstStyle/>
          <a:p>
            <a:r>
              <a:rPr lang="en" sz="2000" dirty="0"/>
              <a:t>HYPOCALCEMIA</a:t>
            </a:r>
            <a:endParaRPr lang="en-US" sz="2000" dirty="0"/>
          </a:p>
        </p:txBody>
      </p:sp>
      <p:sp>
        <p:nvSpPr>
          <p:cNvPr id="9" name="TextBox 8"/>
          <p:cNvSpPr txBox="1"/>
          <p:nvPr/>
        </p:nvSpPr>
        <p:spPr>
          <a:xfrm>
            <a:off x="6360151" y="1474385"/>
            <a:ext cx="2126672" cy="923330"/>
          </a:xfrm>
          <a:prstGeom prst="rect">
            <a:avLst/>
          </a:prstGeom>
          <a:noFill/>
          <a:ln w="25400">
            <a:solidFill>
              <a:srgbClr val="0070C0"/>
            </a:solidFill>
          </a:ln>
        </p:spPr>
        <p:txBody>
          <a:bodyPr wrap="none" rtlCol="0">
            <a:spAutoFit/>
          </a:bodyPr>
          <a:lstStyle/>
          <a:p>
            <a:pPr algn="ctr"/>
            <a:r>
              <a:rPr lang="en" dirty="0"/>
              <a:t>INCREASED</a:t>
            </a:r>
          </a:p>
          <a:p>
            <a:pPr algn="ctr"/>
            <a:r>
              <a:rPr lang="en" dirty="0"/>
              <a:t>CONCENTRATION OF</a:t>
            </a:r>
          </a:p>
          <a:p>
            <a:pPr algn="ctr"/>
            <a:r>
              <a:rPr lang="en" dirty="0"/>
              <a:t>PARATHORMONE</a:t>
            </a:r>
            <a:endParaRPr lang="en-US" dirty="0"/>
          </a:p>
        </p:txBody>
      </p:sp>
      <p:sp>
        <p:nvSpPr>
          <p:cNvPr id="10" name="TextBox 9"/>
          <p:cNvSpPr txBox="1"/>
          <p:nvPr/>
        </p:nvSpPr>
        <p:spPr>
          <a:xfrm>
            <a:off x="8608051" y="1474385"/>
            <a:ext cx="2126672" cy="923330"/>
          </a:xfrm>
          <a:prstGeom prst="rect">
            <a:avLst/>
          </a:prstGeom>
          <a:noFill/>
          <a:ln w="25400">
            <a:solidFill>
              <a:srgbClr val="0070C0"/>
            </a:solidFill>
          </a:ln>
        </p:spPr>
        <p:txBody>
          <a:bodyPr wrap="none" rtlCol="0">
            <a:spAutoFit/>
          </a:bodyPr>
          <a:lstStyle/>
          <a:p>
            <a:pPr algn="ctr"/>
            <a:r>
              <a:rPr lang="en" dirty="0"/>
              <a:t>REDUCED</a:t>
            </a:r>
            <a:endParaRPr lang="sr-Cyrl-RS" dirty="0"/>
          </a:p>
          <a:p>
            <a:pPr algn="ctr"/>
            <a:r>
              <a:rPr lang="en" dirty="0"/>
              <a:t>CONCENTRATION OF</a:t>
            </a:r>
          </a:p>
          <a:p>
            <a:pPr algn="ctr"/>
            <a:r>
              <a:rPr lang="en" dirty="0"/>
              <a:t>CALCITONIN </a:t>
            </a:r>
            <a:endParaRPr lang="en-US" dirty="0"/>
          </a:p>
        </p:txBody>
      </p:sp>
      <p:sp>
        <p:nvSpPr>
          <p:cNvPr id="11" name="TextBox 10"/>
          <p:cNvSpPr txBox="1"/>
          <p:nvPr/>
        </p:nvSpPr>
        <p:spPr>
          <a:xfrm>
            <a:off x="755167" y="2941235"/>
            <a:ext cx="2835799" cy="646331"/>
          </a:xfrm>
          <a:prstGeom prst="rect">
            <a:avLst/>
          </a:prstGeom>
          <a:noFill/>
          <a:ln w="25400">
            <a:solidFill>
              <a:srgbClr val="0070C0"/>
            </a:solidFill>
          </a:ln>
        </p:spPr>
        <p:txBody>
          <a:bodyPr wrap="square" rtlCol="0">
            <a:spAutoFit/>
          </a:bodyPr>
          <a:lstStyle/>
          <a:p>
            <a:r>
              <a:rPr lang="en" dirty="0"/>
              <a:t>with reduced activation of vitamin D in the kidneys</a:t>
            </a:r>
          </a:p>
        </p:txBody>
      </p:sp>
      <p:sp>
        <p:nvSpPr>
          <p:cNvPr id="12" name="TextBox 11"/>
          <p:cNvSpPr txBox="1"/>
          <p:nvPr/>
        </p:nvSpPr>
        <p:spPr>
          <a:xfrm>
            <a:off x="6469187" y="2941234"/>
            <a:ext cx="2835799" cy="646331"/>
          </a:xfrm>
          <a:prstGeom prst="rect">
            <a:avLst/>
          </a:prstGeom>
          <a:noFill/>
          <a:ln w="25400">
            <a:solidFill>
              <a:srgbClr val="0070C0"/>
            </a:solidFill>
          </a:ln>
        </p:spPr>
        <p:txBody>
          <a:bodyPr wrap="square" rtlCol="0">
            <a:spAutoFit/>
          </a:bodyPr>
          <a:lstStyle/>
          <a:p>
            <a:r>
              <a:rPr lang="en" dirty="0"/>
              <a:t>increased activation of vitamin D in the kidneys</a:t>
            </a:r>
          </a:p>
        </p:txBody>
      </p:sp>
      <p:cxnSp>
        <p:nvCxnSpPr>
          <p:cNvPr id="14" name="Straight Arrow Connector 13"/>
          <p:cNvCxnSpPr/>
          <p:nvPr/>
        </p:nvCxnSpPr>
        <p:spPr>
          <a:xfrm>
            <a:off x="1636884" y="2398182"/>
            <a:ext cx="0" cy="543052"/>
          </a:xfrm>
          <a:prstGeom prst="straightConnector1">
            <a:avLst/>
          </a:prstGeom>
          <a:ln w="254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2049655" y="3587565"/>
            <a:ext cx="0" cy="543052"/>
          </a:xfrm>
          <a:prstGeom prst="straightConnector1">
            <a:avLst/>
          </a:prstGeom>
          <a:ln w="254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7423486" y="2397715"/>
            <a:ext cx="0" cy="543052"/>
          </a:xfrm>
          <a:prstGeom prst="straightConnector1">
            <a:avLst/>
          </a:prstGeom>
          <a:ln w="254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7836257" y="3587098"/>
            <a:ext cx="0" cy="543052"/>
          </a:xfrm>
          <a:prstGeom prst="straightConnector1">
            <a:avLst/>
          </a:prstGeom>
          <a:ln w="254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755167" y="4130150"/>
            <a:ext cx="5108457" cy="1200329"/>
          </a:xfrm>
          <a:prstGeom prst="rect">
            <a:avLst/>
          </a:prstGeom>
          <a:noFill/>
          <a:ln w="25400">
            <a:solidFill>
              <a:srgbClr val="0070C0"/>
            </a:solidFill>
          </a:ln>
        </p:spPr>
        <p:txBody>
          <a:bodyPr wrap="square" rtlCol="0">
            <a:spAutoFit/>
          </a:bodyPr>
          <a:lstStyle/>
          <a:p>
            <a:pPr marL="285750" indent="-285750">
              <a:buFontTx/>
              <a:buChar char="-"/>
            </a:pPr>
            <a:r>
              <a:rPr lang="en" dirty="0"/>
              <a:t>decreased intestinal absorption of calcium</a:t>
            </a:r>
          </a:p>
          <a:p>
            <a:pPr marL="285750" indent="-285750">
              <a:buFontTx/>
              <a:buChar char="-"/>
            </a:pPr>
            <a:r>
              <a:rPr lang="en" dirty="0"/>
              <a:t>with reduced renal calcium reabsorption and reduced phosphate excretion</a:t>
            </a:r>
          </a:p>
          <a:p>
            <a:pPr marL="285750" indent="-285750">
              <a:buFontTx/>
              <a:buChar char="-"/>
            </a:pPr>
            <a:r>
              <a:rPr lang="en" dirty="0"/>
              <a:t>with reduced reabsorption of calcium from bones</a:t>
            </a:r>
          </a:p>
        </p:txBody>
      </p:sp>
      <p:sp>
        <p:nvSpPr>
          <p:cNvPr id="23" name="TextBox 22"/>
          <p:cNvSpPr txBox="1"/>
          <p:nvPr/>
        </p:nvSpPr>
        <p:spPr>
          <a:xfrm>
            <a:off x="6469187" y="4130150"/>
            <a:ext cx="5108457" cy="1200329"/>
          </a:xfrm>
          <a:prstGeom prst="rect">
            <a:avLst/>
          </a:prstGeom>
          <a:noFill/>
          <a:ln w="25400">
            <a:solidFill>
              <a:srgbClr val="0070C0"/>
            </a:solidFill>
          </a:ln>
        </p:spPr>
        <p:txBody>
          <a:bodyPr wrap="square" rtlCol="0">
            <a:spAutoFit/>
          </a:bodyPr>
          <a:lstStyle/>
          <a:p>
            <a:pPr marL="285750" indent="-285750">
              <a:buFontTx/>
              <a:buChar char="-"/>
            </a:pPr>
            <a:r>
              <a:rPr lang="en" dirty="0"/>
              <a:t>increased intestinal absorption of calcium</a:t>
            </a:r>
          </a:p>
          <a:p>
            <a:pPr marL="285750" indent="-285750">
              <a:buFontTx/>
              <a:buChar char="-"/>
            </a:pPr>
            <a:r>
              <a:rPr lang="en" dirty="0"/>
              <a:t>increased renal calcium reabsorption and increased phosphate excretion</a:t>
            </a:r>
          </a:p>
          <a:p>
            <a:pPr marL="285750" indent="-285750">
              <a:buFontTx/>
              <a:buChar char="-"/>
            </a:pPr>
            <a:r>
              <a:rPr lang="en" dirty="0"/>
              <a:t>increased reabsorption of calcium from bones</a:t>
            </a:r>
          </a:p>
        </p:txBody>
      </p:sp>
      <p:cxnSp>
        <p:nvCxnSpPr>
          <p:cNvPr id="24" name="Straight Arrow Connector 23"/>
          <p:cNvCxnSpPr/>
          <p:nvPr/>
        </p:nvCxnSpPr>
        <p:spPr>
          <a:xfrm>
            <a:off x="4221287" y="2397715"/>
            <a:ext cx="1" cy="1732435"/>
          </a:xfrm>
          <a:prstGeom prst="straightConnector1">
            <a:avLst/>
          </a:prstGeom>
          <a:ln w="254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9908512" y="2397714"/>
            <a:ext cx="1" cy="1732435"/>
          </a:xfrm>
          <a:prstGeom prst="straightConnector1">
            <a:avLst/>
          </a:prstGeom>
          <a:ln w="254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0015650"/>
      </p:ext>
    </p:extLst>
  </p:cSld>
  <p:clrMapOvr>
    <a:masterClrMapping/>
  </p:clrMapOvr>
  <mc:AlternateContent xmlns:mc="http://schemas.openxmlformats.org/markup-compatibility/2006" xmlns:p14="http://schemas.microsoft.com/office/powerpoint/2010/main">
    <mc:Choice Requires="p14">
      <p:transition spd="slow" p14:dur="2000" advTm="62892"/>
    </mc:Choice>
    <mc:Fallback xmlns="">
      <p:transition spd="slow" advTm="62892"/>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Disorders of calcium metabolism</a:t>
            </a:r>
            <a:endParaRPr lang="en-US" dirty="0"/>
          </a:p>
        </p:txBody>
      </p:sp>
      <p:sp>
        <p:nvSpPr>
          <p:cNvPr id="3" name="Content Placeholder 2"/>
          <p:cNvSpPr>
            <a:spLocks noGrp="1"/>
          </p:cNvSpPr>
          <p:nvPr>
            <p:ph idx="1"/>
          </p:nvPr>
        </p:nvSpPr>
        <p:spPr/>
        <p:txBody>
          <a:bodyPr/>
          <a:lstStyle/>
          <a:p>
            <a:pPr marL="0" indent="0">
              <a:buNone/>
            </a:pPr>
            <a:r>
              <a:rPr lang="en" dirty="0"/>
              <a:t>Disorders of serum calcium levels:</a:t>
            </a:r>
          </a:p>
          <a:p>
            <a:r>
              <a:rPr lang="en" dirty="0">
                <a:solidFill>
                  <a:srgbClr val="0070C0"/>
                </a:solidFill>
              </a:rPr>
              <a:t>hypocalcemia</a:t>
            </a:r>
          </a:p>
          <a:p>
            <a:r>
              <a:rPr lang="en" dirty="0">
                <a:solidFill>
                  <a:srgbClr val="C00000"/>
                </a:solidFill>
              </a:rPr>
              <a:t>hypercalcemia</a:t>
            </a:r>
          </a:p>
          <a:p>
            <a:pPr marL="0" indent="0">
              <a:buNone/>
            </a:pPr>
            <a:endParaRPr lang="sr-Cyrl-RS" dirty="0"/>
          </a:p>
          <a:p>
            <a:pPr marL="0" indent="0">
              <a:buNone/>
            </a:pPr>
            <a:r>
              <a:rPr lang="en" dirty="0"/>
              <a:t>Disorders of urinary calcium excretion:</a:t>
            </a:r>
          </a:p>
          <a:p>
            <a:r>
              <a:rPr lang="en" dirty="0">
                <a:solidFill>
                  <a:srgbClr val="C00000"/>
                </a:solidFill>
              </a:rPr>
              <a:t>hypercalciuria </a:t>
            </a:r>
          </a:p>
          <a:p>
            <a:r>
              <a:rPr lang="en" dirty="0">
                <a:solidFill>
                  <a:srgbClr val="0070C0"/>
                </a:solidFill>
              </a:rPr>
              <a:t>hypocalciuria</a:t>
            </a:r>
            <a:endParaRPr lang="sr-Cyrl-RS" dirty="0">
              <a:solidFill>
                <a:srgbClr val="0070C0"/>
              </a:solidFill>
            </a:endParaRPr>
          </a:p>
        </p:txBody>
      </p:sp>
      <p:sp>
        <p:nvSpPr>
          <p:cNvPr id="4" name="Slide Number Placeholder 3"/>
          <p:cNvSpPr>
            <a:spLocks noGrp="1"/>
          </p:cNvSpPr>
          <p:nvPr>
            <p:ph type="sldNum" sz="quarter" idx="12"/>
          </p:nvPr>
        </p:nvSpPr>
        <p:spPr/>
        <p:txBody>
          <a:bodyPr/>
          <a:lstStyle/>
          <a:p>
            <a:fld id="{A134EC62-E7B5-4728-A7FE-3758188B631D}" type="slidenum">
              <a:rPr lang="en-US" smtClean="0"/>
              <a:t>34</a:t>
            </a:fld>
            <a:endParaRPr lang="en-US"/>
          </a:p>
        </p:txBody>
      </p:sp>
    </p:spTree>
    <p:extLst>
      <p:ext uri="{BB962C8B-B14F-4D97-AF65-F5344CB8AC3E}">
        <p14:creationId xmlns:p14="http://schemas.microsoft.com/office/powerpoint/2010/main" val="1560054579"/>
      </p:ext>
    </p:extLst>
  </p:cSld>
  <p:clrMapOvr>
    <a:masterClrMapping/>
  </p:clrMapOvr>
  <mc:AlternateContent xmlns:mc="http://schemas.openxmlformats.org/markup-compatibility/2006" xmlns:p14="http://schemas.microsoft.com/office/powerpoint/2010/main">
    <mc:Choice Requires="p14">
      <p:transition spd="slow" p14:dur="2000" advTm="19334"/>
    </mc:Choice>
    <mc:Fallback xmlns="">
      <p:transition spd="slow" advTm="19334"/>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Hypocalcemia</a:t>
            </a:r>
            <a:endParaRPr lang="en-US" dirty="0"/>
          </a:p>
        </p:txBody>
      </p:sp>
      <p:sp>
        <p:nvSpPr>
          <p:cNvPr id="3" name="Content Placeholder 2"/>
          <p:cNvSpPr>
            <a:spLocks noGrp="1"/>
          </p:cNvSpPr>
          <p:nvPr>
            <p:ph idx="1"/>
          </p:nvPr>
        </p:nvSpPr>
        <p:spPr/>
        <p:txBody>
          <a:bodyPr/>
          <a:lstStyle/>
          <a:p>
            <a:pPr marL="0" indent="0">
              <a:buNone/>
            </a:pPr>
            <a:r>
              <a:rPr lang="en" dirty="0"/>
              <a:t>Hypocalcemia is a condition in which the concentration</a:t>
            </a:r>
          </a:p>
          <a:p>
            <a:pPr>
              <a:buFontTx/>
              <a:buChar char="-"/>
            </a:pPr>
            <a:r>
              <a:rPr lang="en" dirty="0"/>
              <a:t>of total calcium in the serum is </a:t>
            </a:r>
            <a:r>
              <a:rPr lang="en" dirty="0">
                <a:solidFill>
                  <a:srgbClr val="C00000"/>
                </a:solidFill>
              </a:rPr>
              <a:t>less than 2.14 mmol/l </a:t>
            </a:r>
            <a:r>
              <a:rPr lang="en" dirty="0"/>
              <a:t>or</a:t>
            </a:r>
          </a:p>
          <a:p>
            <a:pPr>
              <a:buFontTx/>
              <a:buChar char="-"/>
            </a:pPr>
            <a:r>
              <a:rPr lang="en" dirty="0"/>
              <a:t>concentration of ionized calcium is </a:t>
            </a:r>
            <a:r>
              <a:rPr lang="en" dirty="0">
                <a:solidFill>
                  <a:srgbClr val="C00000"/>
                </a:solidFill>
              </a:rPr>
              <a:t>less than 1.13 mmol/l</a:t>
            </a:r>
            <a:endParaRPr lang="sr-Cyrl-RS" dirty="0">
              <a:solidFill>
                <a:srgbClr val="C00000"/>
              </a:solidFill>
            </a:endParaRPr>
          </a:p>
          <a:p>
            <a:pPr>
              <a:buFontTx/>
              <a:buChar char="-"/>
            </a:pPr>
            <a:endParaRPr lang="sr-Cyrl-RS" dirty="0"/>
          </a:p>
          <a:p>
            <a:pPr marL="0" indent="0">
              <a:buNone/>
            </a:pPr>
            <a:r>
              <a:rPr lang="en" sz="2600" i="1" dirty="0"/>
              <a:t>At the same time, the phosphate concentration in the blood increased reciprocally</a:t>
            </a:r>
            <a:endParaRPr lang="en-US" sz="2600" i="1" dirty="0"/>
          </a:p>
        </p:txBody>
      </p:sp>
      <p:sp>
        <p:nvSpPr>
          <p:cNvPr id="4" name="Slide Number Placeholder 3"/>
          <p:cNvSpPr>
            <a:spLocks noGrp="1"/>
          </p:cNvSpPr>
          <p:nvPr>
            <p:ph type="sldNum" sz="quarter" idx="12"/>
          </p:nvPr>
        </p:nvSpPr>
        <p:spPr/>
        <p:txBody>
          <a:bodyPr/>
          <a:lstStyle/>
          <a:p>
            <a:fld id="{A134EC62-E7B5-4728-A7FE-3758188B631D}" type="slidenum">
              <a:rPr lang="en-US" smtClean="0"/>
              <a:t>35</a:t>
            </a:fld>
            <a:endParaRPr lang="en-US"/>
          </a:p>
        </p:txBody>
      </p:sp>
      <p:sp>
        <p:nvSpPr>
          <p:cNvPr id="5" name="Rectangle 4"/>
          <p:cNvSpPr/>
          <p:nvPr/>
        </p:nvSpPr>
        <p:spPr>
          <a:xfrm>
            <a:off x="4131932" y="4529123"/>
            <a:ext cx="3071610" cy="492443"/>
          </a:xfrm>
          <a:prstGeom prst="rect">
            <a:avLst/>
          </a:prstGeom>
        </p:spPr>
        <p:txBody>
          <a:bodyPr wrap="none">
            <a:spAutoFit/>
          </a:bodyPr>
          <a:lstStyle/>
          <a:p>
            <a:pPr algn="ctr"/>
            <a:r>
              <a:rPr lang="en" sz="2600" dirty="0"/>
              <a:t>[Ca] x [HPO </a:t>
            </a:r>
            <a:r>
              <a:rPr lang="en" sz="2600" baseline="-25000" dirty="0"/>
              <a:t>4 </a:t>
            </a:r>
            <a:r>
              <a:rPr lang="en" sz="2600" dirty="0"/>
              <a:t>] = const.</a:t>
            </a:r>
          </a:p>
        </p:txBody>
      </p:sp>
    </p:spTree>
    <p:extLst>
      <p:ext uri="{BB962C8B-B14F-4D97-AF65-F5344CB8AC3E}">
        <p14:creationId xmlns:p14="http://schemas.microsoft.com/office/powerpoint/2010/main" val="4207521563"/>
      </p:ext>
    </p:extLst>
  </p:cSld>
  <p:clrMapOvr>
    <a:masterClrMapping/>
  </p:clrMapOvr>
  <mc:AlternateContent xmlns:mc="http://schemas.openxmlformats.org/markup-compatibility/2006" xmlns:p14="http://schemas.microsoft.com/office/powerpoint/2010/main">
    <mc:Choice Requires="p14">
      <p:transition spd="slow" p14:dur="2000" advTm="19939"/>
    </mc:Choice>
    <mc:Fallback xmlns="">
      <p:transition spd="slow" advTm="19939"/>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Etiology of hypocalcemia</a:t>
            </a:r>
            <a:endParaRPr lang="en-US" dirty="0"/>
          </a:p>
        </p:txBody>
      </p:sp>
      <p:sp>
        <p:nvSpPr>
          <p:cNvPr id="3" name="Content Placeholder 2"/>
          <p:cNvSpPr>
            <a:spLocks noGrp="1"/>
          </p:cNvSpPr>
          <p:nvPr>
            <p:ph idx="1"/>
          </p:nvPr>
        </p:nvSpPr>
        <p:spPr/>
        <p:txBody>
          <a:bodyPr>
            <a:normAutofit fontScale="92500" lnSpcReduction="10000"/>
          </a:bodyPr>
          <a:lstStyle/>
          <a:p>
            <a:pPr marL="12065" marR="441325" indent="0">
              <a:lnSpc>
                <a:spcPts val="2860"/>
              </a:lnSpc>
              <a:spcBef>
                <a:spcPts val="215"/>
              </a:spcBef>
              <a:buNone/>
            </a:pPr>
            <a:r>
              <a:rPr lang="en" spc="-5" dirty="0"/>
              <a:t>1. </a:t>
            </a:r>
            <a:r>
              <a:rPr lang="en" spc="-5" dirty="0">
                <a:solidFill>
                  <a:srgbClr val="C00000"/>
                </a:solidFill>
              </a:rPr>
              <a:t>Reduced </a:t>
            </a:r>
            <a:r>
              <a:rPr lang="en" spc="-20" dirty="0">
                <a:solidFill>
                  <a:srgbClr val="C00000"/>
                </a:solidFill>
              </a:rPr>
              <a:t>intake </a:t>
            </a:r>
            <a:r>
              <a:rPr lang="en" spc="5" dirty="0">
                <a:solidFill>
                  <a:srgbClr val="C00000"/>
                </a:solidFill>
              </a:rPr>
              <a:t>or </a:t>
            </a:r>
            <a:r>
              <a:rPr lang="en" spc="-10" dirty="0">
                <a:solidFill>
                  <a:srgbClr val="C00000"/>
                </a:solidFill>
              </a:rPr>
              <a:t>absorption</a:t>
            </a:r>
            <a:r>
              <a:rPr lang="en" spc="5" dirty="0">
                <a:solidFill>
                  <a:srgbClr val="C00000"/>
                </a:solidFill>
              </a:rPr>
              <a:t> of </a:t>
            </a:r>
            <a:r>
              <a:rPr lang="en" dirty="0">
                <a:solidFill>
                  <a:srgbClr val="C00000"/>
                </a:solidFill>
              </a:rPr>
              <a:t>calcium</a:t>
            </a:r>
          </a:p>
          <a:p>
            <a:pPr marL="355600" indent="-343535">
              <a:lnSpc>
                <a:spcPct val="100000"/>
              </a:lnSpc>
              <a:spcBef>
                <a:spcPts val="475"/>
              </a:spcBef>
              <a:buFont typeface="Arial"/>
              <a:buChar char="•"/>
              <a:tabLst>
                <a:tab pos="355600" algn="l"/>
                <a:tab pos="356235" algn="l"/>
              </a:tabLst>
            </a:pPr>
            <a:r>
              <a:rPr lang="en" spc="-5" dirty="0">
                <a:solidFill>
                  <a:srgbClr val="0070C0"/>
                </a:solidFill>
                <a:cs typeface="Calibri"/>
              </a:rPr>
              <a:t>malabsorption (inadequate diet with little calcium or excess phosphorus in the </a:t>
            </a:r>
            <a:r>
              <a:rPr lang="en" spc="-5" dirty="0">
                <a:cs typeface="Calibri"/>
              </a:rPr>
              <a:t>diet)</a:t>
            </a:r>
            <a:endParaRPr lang="sr-Cyrl-RS" spc="-5" dirty="0">
              <a:cs typeface="Calibri"/>
            </a:endParaRPr>
          </a:p>
          <a:p>
            <a:pPr marL="355600" indent="-343535">
              <a:lnSpc>
                <a:spcPct val="100000"/>
              </a:lnSpc>
              <a:spcBef>
                <a:spcPts val="650"/>
              </a:spcBef>
              <a:buFont typeface="Arial"/>
              <a:buChar char="•"/>
              <a:tabLst>
                <a:tab pos="355600" algn="l"/>
                <a:tab pos="356235" algn="l"/>
              </a:tabLst>
            </a:pPr>
            <a:r>
              <a:rPr lang="en" spc="-10" dirty="0">
                <a:solidFill>
                  <a:srgbClr val="0070C0"/>
                </a:solidFill>
                <a:cs typeface="Calibri"/>
              </a:rPr>
              <a:t>with reduced vitamin </a:t>
            </a:r>
            <a:r>
              <a:rPr lang="en" dirty="0">
                <a:solidFill>
                  <a:srgbClr val="0070C0"/>
                </a:solidFill>
                <a:cs typeface="Calibri"/>
              </a:rPr>
              <a:t>D </a:t>
            </a:r>
            <a:endParaRPr lang="sr-Cyrl-RS" dirty="0">
              <a:solidFill>
                <a:srgbClr val="0070C0"/>
              </a:solidFill>
              <a:cs typeface="Calibri"/>
            </a:endParaRPr>
          </a:p>
          <a:p>
            <a:pPr marL="12065" indent="0">
              <a:lnSpc>
                <a:spcPct val="100000"/>
              </a:lnSpc>
              <a:spcBef>
                <a:spcPts val="650"/>
              </a:spcBef>
              <a:buNone/>
              <a:tabLst>
                <a:tab pos="355600" algn="l"/>
                <a:tab pos="356235" algn="l"/>
              </a:tabLst>
            </a:pPr>
            <a:r>
              <a:rPr lang="en" dirty="0">
                <a:cs typeface="Calibri"/>
              </a:rPr>
              <a:t> - lack of cholecalciferol</a:t>
            </a:r>
          </a:p>
          <a:p>
            <a:pPr marL="12065" indent="0">
              <a:lnSpc>
                <a:spcPct val="100000"/>
              </a:lnSpc>
              <a:spcBef>
                <a:spcPts val="650"/>
              </a:spcBef>
              <a:buNone/>
              <a:tabLst>
                <a:tab pos="355600" algn="l"/>
                <a:tab pos="356235" algn="l"/>
              </a:tabLst>
            </a:pPr>
            <a:r>
              <a:rPr lang="en" dirty="0">
                <a:cs typeface="Calibri"/>
              </a:rPr>
              <a:t> - lack of 25-hydroxy-cholecalciferol</a:t>
            </a:r>
          </a:p>
          <a:p>
            <a:pPr marL="12065" indent="0">
              <a:lnSpc>
                <a:spcPct val="100000"/>
              </a:lnSpc>
              <a:spcBef>
                <a:spcPts val="650"/>
              </a:spcBef>
              <a:buNone/>
              <a:tabLst>
                <a:tab pos="355600" algn="l"/>
                <a:tab pos="356235" algn="l"/>
              </a:tabLst>
            </a:pPr>
            <a:r>
              <a:rPr lang="en" dirty="0">
                <a:cs typeface="Calibri"/>
              </a:rPr>
              <a:t> - lack of 1,25-dihydroxy-cholecalciferol</a:t>
            </a:r>
            <a:endParaRPr lang="en-US" dirty="0">
              <a:cs typeface="Calibri"/>
            </a:endParaRPr>
          </a:p>
          <a:p>
            <a:pPr marL="355600" indent="-343535">
              <a:lnSpc>
                <a:spcPct val="100000"/>
              </a:lnSpc>
              <a:spcBef>
                <a:spcPts val="575"/>
              </a:spcBef>
              <a:buFont typeface="Arial"/>
              <a:buChar char="•"/>
              <a:tabLst>
                <a:tab pos="355600" algn="l"/>
                <a:tab pos="356235" algn="l"/>
              </a:tabLst>
            </a:pPr>
            <a:r>
              <a:rPr lang="en" spc="-5" dirty="0">
                <a:solidFill>
                  <a:srgbClr val="0070C0"/>
                </a:solidFill>
                <a:cs typeface="Calibri"/>
              </a:rPr>
              <a:t>kidney </a:t>
            </a:r>
            <a:r>
              <a:rPr lang="en" spc="-15" dirty="0">
                <a:solidFill>
                  <a:srgbClr val="0070C0"/>
                </a:solidFill>
                <a:cs typeface="Calibri"/>
              </a:rPr>
              <a:t>disease</a:t>
            </a:r>
          </a:p>
          <a:p>
            <a:pPr marL="12065" indent="0">
              <a:lnSpc>
                <a:spcPct val="100000"/>
              </a:lnSpc>
              <a:spcBef>
                <a:spcPts val="575"/>
              </a:spcBef>
              <a:buNone/>
              <a:tabLst>
                <a:tab pos="355600" algn="l"/>
                <a:tab pos="356235" algn="l"/>
              </a:tabLst>
            </a:pPr>
            <a:r>
              <a:rPr lang="en" spc="-5" dirty="0">
                <a:cs typeface="Calibri"/>
              </a:rPr>
              <a:t>- reduced synthesis of the active form of vitamin </a:t>
            </a:r>
            <a:r>
              <a:rPr lang="en" dirty="0">
                <a:cs typeface="Calibri"/>
              </a:rPr>
              <a:t>D and consequently</a:t>
            </a:r>
          </a:p>
          <a:p>
            <a:pPr marL="12065" indent="0">
              <a:lnSpc>
                <a:spcPct val="100000"/>
              </a:lnSpc>
              <a:spcBef>
                <a:spcPts val="575"/>
              </a:spcBef>
              <a:buNone/>
              <a:tabLst>
                <a:tab pos="355600" algn="l"/>
                <a:tab pos="356235" algn="l"/>
              </a:tabLst>
            </a:pPr>
            <a:r>
              <a:rPr lang="en" dirty="0">
                <a:cs typeface="Calibri"/>
              </a:rPr>
              <a:t> decreased absorption of calcium from the GIT</a:t>
            </a:r>
          </a:p>
          <a:p>
            <a:pPr marL="12065" indent="0">
              <a:lnSpc>
                <a:spcPct val="100000"/>
              </a:lnSpc>
              <a:spcBef>
                <a:spcPts val="575"/>
              </a:spcBef>
              <a:buNone/>
              <a:tabLst>
                <a:tab pos="355600" algn="l"/>
                <a:tab pos="356235" algn="l"/>
              </a:tabLst>
            </a:pPr>
            <a:endParaRPr lang="sr-Cyrl-RS" spc="-5" dirty="0">
              <a:cs typeface="Calibri"/>
            </a:endParaRPr>
          </a:p>
        </p:txBody>
      </p:sp>
      <p:sp>
        <p:nvSpPr>
          <p:cNvPr id="4" name="Slide Number Placeholder 3"/>
          <p:cNvSpPr>
            <a:spLocks noGrp="1"/>
          </p:cNvSpPr>
          <p:nvPr>
            <p:ph type="sldNum" sz="quarter" idx="12"/>
          </p:nvPr>
        </p:nvSpPr>
        <p:spPr/>
        <p:txBody>
          <a:bodyPr/>
          <a:lstStyle/>
          <a:p>
            <a:fld id="{A134EC62-E7B5-4728-A7FE-3758188B631D}" type="slidenum">
              <a:rPr lang="en-US" smtClean="0"/>
              <a:t>36</a:t>
            </a:fld>
            <a:endParaRPr lang="en-US"/>
          </a:p>
        </p:txBody>
      </p:sp>
    </p:spTree>
    <p:extLst>
      <p:ext uri="{BB962C8B-B14F-4D97-AF65-F5344CB8AC3E}">
        <p14:creationId xmlns:p14="http://schemas.microsoft.com/office/powerpoint/2010/main" val="2124184005"/>
      </p:ext>
    </p:extLst>
  </p:cSld>
  <p:clrMapOvr>
    <a:masterClrMapping/>
  </p:clrMapOvr>
  <mc:AlternateContent xmlns:mc="http://schemas.openxmlformats.org/markup-compatibility/2006" xmlns:p14="http://schemas.microsoft.com/office/powerpoint/2010/main">
    <mc:Choice Requires="p14">
      <p:transition spd="slow" p14:dur="2000" advTm="13633"/>
    </mc:Choice>
    <mc:Fallback xmlns="">
      <p:transition spd="slow" advTm="13633"/>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Etiology of hypocalcemia</a:t>
            </a:r>
            <a:endParaRPr lang="en-US" dirty="0"/>
          </a:p>
        </p:txBody>
      </p:sp>
      <p:sp>
        <p:nvSpPr>
          <p:cNvPr id="3" name="Content Placeholder 2"/>
          <p:cNvSpPr>
            <a:spLocks noGrp="1"/>
          </p:cNvSpPr>
          <p:nvPr>
            <p:ph idx="1"/>
          </p:nvPr>
        </p:nvSpPr>
        <p:spPr/>
        <p:txBody>
          <a:bodyPr>
            <a:normAutofit/>
          </a:bodyPr>
          <a:lstStyle/>
          <a:p>
            <a:pPr marL="12065" marR="241935" indent="0">
              <a:lnSpc>
                <a:spcPts val="2850"/>
              </a:lnSpc>
              <a:buNone/>
            </a:pPr>
            <a:r>
              <a:rPr lang="en" dirty="0"/>
              <a:t>2. </a:t>
            </a:r>
            <a:r>
              <a:rPr lang="en" spc="-10" dirty="0">
                <a:solidFill>
                  <a:srgbClr val="C00000"/>
                </a:solidFill>
              </a:rPr>
              <a:t>Decreased </a:t>
            </a:r>
            <a:r>
              <a:rPr lang="en" dirty="0">
                <a:solidFill>
                  <a:srgbClr val="C00000"/>
                </a:solidFill>
              </a:rPr>
              <a:t>mobilization of calcium </a:t>
            </a:r>
            <a:r>
              <a:rPr lang="en" spc="5" dirty="0">
                <a:solidFill>
                  <a:srgbClr val="C00000"/>
                </a:solidFill>
              </a:rPr>
              <a:t>from</a:t>
            </a:r>
            <a:r>
              <a:rPr lang="en" spc="-95" dirty="0">
                <a:solidFill>
                  <a:srgbClr val="C00000"/>
                </a:solidFill>
              </a:rPr>
              <a:t> </a:t>
            </a:r>
            <a:r>
              <a:rPr lang="en" spc="-25" dirty="0">
                <a:solidFill>
                  <a:srgbClr val="C00000"/>
                </a:solidFill>
              </a:rPr>
              <a:t>bones (parathyroid hormone signal dysfunctions)</a:t>
            </a:r>
            <a:endParaRPr lang="ru-RU" spc="-25" dirty="0">
              <a:solidFill>
                <a:srgbClr val="C00000"/>
              </a:solidFill>
            </a:endParaRPr>
          </a:p>
          <a:p>
            <a:pPr marL="355600" indent="-343535">
              <a:lnSpc>
                <a:spcPct val="100000"/>
              </a:lnSpc>
              <a:spcBef>
                <a:spcPts val="490"/>
              </a:spcBef>
              <a:buFont typeface="Arial"/>
              <a:buChar char="•"/>
              <a:tabLst>
                <a:tab pos="355600" algn="l"/>
                <a:tab pos="356235" algn="l"/>
              </a:tabLst>
            </a:pPr>
            <a:r>
              <a:rPr lang="en" spc="-10" dirty="0">
                <a:solidFill>
                  <a:srgbClr val="0070C0"/>
                </a:solidFill>
                <a:cs typeface="Calibri"/>
              </a:rPr>
              <a:t>parathyroid gland dysfunction</a:t>
            </a:r>
          </a:p>
          <a:p>
            <a:pPr marL="12065" indent="0">
              <a:lnSpc>
                <a:spcPct val="100000"/>
              </a:lnSpc>
              <a:spcBef>
                <a:spcPts val="490"/>
              </a:spcBef>
              <a:buNone/>
              <a:tabLst>
                <a:tab pos="355600" algn="l"/>
                <a:tab pos="356235" algn="l"/>
              </a:tabLst>
            </a:pPr>
            <a:r>
              <a:rPr lang="en" spc="-10" dirty="0">
                <a:cs typeface="Calibri"/>
              </a:rPr>
              <a:t> - primary hypoparathyroidism (congenital or acquired)</a:t>
            </a:r>
          </a:p>
          <a:p>
            <a:pPr marL="469265" indent="-457200">
              <a:lnSpc>
                <a:spcPct val="100000"/>
              </a:lnSpc>
              <a:spcBef>
                <a:spcPts val="490"/>
              </a:spcBef>
              <a:tabLst>
                <a:tab pos="355600" algn="l"/>
                <a:tab pos="356235" algn="l"/>
              </a:tabLst>
            </a:pPr>
            <a:r>
              <a:rPr lang="en" spc="-10" dirty="0">
                <a:solidFill>
                  <a:srgbClr val="0070C0"/>
                </a:solidFill>
                <a:cs typeface="Calibri"/>
              </a:rPr>
              <a:t>dysfunction of target tissues</a:t>
            </a:r>
          </a:p>
          <a:p>
            <a:pPr marL="12065" indent="0">
              <a:lnSpc>
                <a:spcPct val="100000"/>
              </a:lnSpc>
              <a:spcBef>
                <a:spcPts val="490"/>
              </a:spcBef>
              <a:buNone/>
              <a:tabLst>
                <a:tab pos="355600" algn="l"/>
                <a:tab pos="356235" algn="l"/>
              </a:tabLst>
            </a:pPr>
            <a:r>
              <a:rPr lang="en" spc="-10" dirty="0">
                <a:cs typeface="Calibri"/>
              </a:rPr>
              <a:t> - pseudohypoparathyroidism</a:t>
            </a:r>
          </a:p>
          <a:p>
            <a:pPr marL="469265" indent="-457200">
              <a:lnSpc>
                <a:spcPct val="100000"/>
              </a:lnSpc>
              <a:spcBef>
                <a:spcPts val="490"/>
              </a:spcBef>
              <a:tabLst>
                <a:tab pos="355600" algn="l"/>
                <a:tab pos="356235" algn="l"/>
              </a:tabLst>
            </a:pPr>
            <a:r>
              <a:rPr lang="en" spc="-10" dirty="0">
                <a:solidFill>
                  <a:srgbClr val="0070C0"/>
                </a:solidFill>
                <a:cs typeface="Calibri"/>
              </a:rPr>
              <a:t>and electrolyte imbalance</a:t>
            </a:r>
            <a:endParaRPr lang="ru-RU" spc="-10" dirty="0">
              <a:solidFill>
                <a:srgbClr val="0070C0"/>
              </a:solidFill>
              <a:cs typeface="Calibri"/>
            </a:endParaRPr>
          </a:p>
          <a:p>
            <a:pPr marL="12065" indent="0">
              <a:lnSpc>
                <a:spcPct val="100000"/>
              </a:lnSpc>
              <a:spcBef>
                <a:spcPts val="575"/>
              </a:spcBef>
              <a:buNone/>
              <a:tabLst>
                <a:tab pos="355600" algn="l"/>
                <a:tab pos="356235" algn="l"/>
              </a:tabLst>
            </a:pPr>
            <a:r>
              <a:rPr lang="en" dirty="0">
                <a:cs typeface="Calibri"/>
              </a:rPr>
              <a:t>- hypomagnesemia</a:t>
            </a:r>
            <a:endParaRPr lang="ru-RU" dirty="0">
              <a:cs typeface="Calibri"/>
            </a:endParaRPr>
          </a:p>
          <a:p>
            <a:pPr marL="0" indent="0">
              <a:buNone/>
            </a:pP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37</a:t>
            </a:fld>
            <a:endParaRPr lang="en-US"/>
          </a:p>
        </p:txBody>
      </p:sp>
    </p:spTree>
    <p:extLst>
      <p:ext uri="{BB962C8B-B14F-4D97-AF65-F5344CB8AC3E}">
        <p14:creationId xmlns:p14="http://schemas.microsoft.com/office/powerpoint/2010/main" val="3066332471"/>
      </p:ext>
    </p:extLst>
  </p:cSld>
  <p:clrMapOvr>
    <a:masterClrMapping/>
  </p:clrMapOvr>
  <mc:AlternateContent xmlns:mc="http://schemas.openxmlformats.org/markup-compatibility/2006" xmlns:p14="http://schemas.microsoft.com/office/powerpoint/2010/main">
    <mc:Choice Requires="p14">
      <p:transition spd="slow" p14:dur="2000" advTm="39204"/>
    </mc:Choice>
    <mc:Fallback xmlns="">
      <p:transition spd="slow" advTm="39204"/>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Etiology of hypocalcemia</a:t>
            </a:r>
            <a:endParaRPr lang="en-US" dirty="0"/>
          </a:p>
        </p:txBody>
      </p:sp>
      <p:sp>
        <p:nvSpPr>
          <p:cNvPr id="3" name="Content Placeholder 2"/>
          <p:cNvSpPr>
            <a:spLocks noGrp="1"/>
          </p:cNvSpPr>
          <p:nvPr>
            <p:ph idx="1"/>
          </p:nvPr>
        </p:nvSpPr>
        <p:spPr/>
        <p:txBody>
          <a:bodyPr/>
          <a:lstStyle/>
          <a:p>
            <a:pPr marL="0" marR="815975" indent="0">
              <a:lnSpc>
                <a:spcPts val="2860"/>
              </a:lnSpc>
              <a:spcBef>
                <a:spcPts val="600"/>
              </a:spcBef>
              <a:spcAft>
                <a:spcPts val="600"/>
              </a:spcAft>
              <a:buNone/>
            </a:pPr>
            <a:r>
              <a:rPr lang="en" spc="-5" dirty="0">
                <a:cs typeface="Calibri"/>
              </a:rPr>
              <a:t>3. </a:t>
            </a:r>
            <a:r>
              <a:rPr lang="en" spc="-5" dirty="0">
                <a:solidFill>
                  <a:srgbClr val="C00000"/>
                </a:solidFill>
                <a:cs typeface="Calibri"/>
              </a:rPr>
              <a:t>Increased </a:t>
            </a:r>
            <a:r>
              <a:rPr lang="en" spc="-15" dirty="0">
                <a:solidFill>
                  <a:srgbClr val="C00000"/>
                </a:solidFill>
                <a:cs typeface="Calibri"/>
              </a:rPr>
              <a:t>urinary </a:t>
            </a:r>
            <a:r>
              <a:rPr lang="en" spc="-10" dirty="0">
                <a:solidFill>
                  <a:srgbClr val="C00000"/>
                </a:solidFill>
                <a:cs typeface="Calibri"/>
              </a:rPr>
              <a:t>excretion</a:t>
            </a:r>
            <a:endParaRPr lang="sr-Cyrl-RS" dirty="0">
              <a:solidFill>
                <a:srgbClr val="C00000"/>
              </a:solidFill>
              <a:cs typeface="Calibri"/>
            </a:endParaRPr>
          </a:p>
          <a:p>
            <a:pPr marL="469900" indent="-457200">
              <a:lnSpc>
                <a:spcPts val="2760"/>
              </a:lnSpc>
              <a:spcBef>
                <a:spcPts val="600"/>
              </a:spcBef>
              <a:spcAft>
                <a:spcPts val="600"/>
              </a:spcAft>
              <a:tabLst>
                <a:tab pos="184150" algn="l"/>
              </a:tabLst>
            </a:pPr>
            <a:r>
              <a:rPr lang="en" spc="-5" dirty="0">
                <a:solidFill>
                  <a:srgbClr val="0070C0"/>
                </a:solidFill>
                <a:cs typeface="Calibri"/>
              </a:rPr>
              <a:t>renal</a:t>
            </a:r>
            <a:r>
              <a:rPr lang="en" spc="-110" dirty="0">
                <a:solidFill>
                  <a:srgbClr val="0070C0"/>
                </a:solidFill>
                <a:cs typeface="Calibri"/>
              </a:rPr>
              <a:t> </a:t>
            </a:r>
            <a:r>
              <a:rPr lang="en" spc="-10" dirty="0">
                <a:solidFill>
                  <a:srgbClr val="0070C0"/>
                </a:solidFill>
                <a:cs typeface="Calibri"/>
              </a:rPr>
              <a:t>insufficiency</a:t>
            </a:r>
          </a:p>
          <a:p>
            <a:pPr marL="12065" indent="0">
              <a:lnSpc>
                <a:spcPct val="100000"/>
              </a:lnSpc>
              <a:spcBef>
                <a:spcPts val="575"/>
              </a:spcBef>
              <a:buNone/>
              <a:tabLst>
                <a:tab pos="355600" algn="l"/>
                <a:tab pos="356235" algn="l"/>
              </a:tabLst>
            </a:pPr>
            <a:r>
              <a:rPr lang="en" spc="-5" dirty="0">
                <a:cs typeface="Calibri"/>
              </a:rPr>
              <a:t>- retention of phosphate, which results in a decrease in levels</a:t>
            </a:r>
          </a:p>
          <a:p>
            <a:pPr marL="12065" indent="0">
              <a:lnSpc>
                <a:spcPct val="100000"/>
              </a:lnSpc>
              <a:spcBef>
                <a:spcPts val="575"/>
              </a:spcBef>
              <a:buNone/>
              <a:tabLst>
                <a:tab pos="355600" algn="l"/>
                <a:tab pos="356235" algn="l"/>
              </a:tabLst>
            </a:pPr>
            <a:r>
              <a:rPr lang="en" spc="-5" dirty="0">
                <a:cs typeface="Calibri"/>
              </a:rPr>
              <a:t>       calcium</a:t>
            </a:r>
            <a:endParaRPr lang="sr-Cyrl-RS" spc="-5" dirty="0">
              <a:cs typeface="Calibri"/>
            </a:endParaRPr>
          </a:p>
          <a:p>
            <a:pPr marL="12065" indent="0">
              <a:lnSpc>
                <a:spcPct val="100000"/>
              </a:lnSpc>
              <a:spcBef>
                <a:spcPts val="575"/>
              </a:spcBef>
              <a:buNone/>
              <a:tabLst>
                <a:tab pos="355600" algn="l"/>
                <a:tab pos="356235" algn="l"/>
              </a:tabLst>
            </a:pPr>
            <a:r>
              <a:rPr lang="en" spc="-5" dirty="0">
                <a:cs typeface="Calibri"/>
              </a:rPr>
              <a:t>- decreased reabsorption of calcium in tubules</a:t>
            </a:r>
            <a:endParaRPr lang="sr-Cyrl-RS" dirty="0">
              <a:cs typeface="Calibri"/>
            </a:endParaRPr>
          </a:p>
          <a:p>
            <a:pPr marL="469900" indent="-457200">
              <a:lnSpc>
                <a:spcPct val="100000"/>
              </a:lnSpc>
              <a:spcBef>
                <a:spcPts val="600"/>
              </a:spcBef>
              <a:spcAft>
                <a:spcPts val="600"/>
              </a:spcAft>
              <a:tabLst>
                <a:tab pos="250190" algn="l"/>
                <a:tab pos="250825" algn="l"/>
              </a:tabLst>
            </a:pPr>
            <a:r>
              <a:rPr lang="en" dirty="0">
                <a:solidFill>
                  <a:srgbClr val="0070C0"/>
                </a:solidFill>
                <a:cs typeface="Calibri"/>
              </a:rPr>
              <a:t>hyperphosphatemia</a:t>
            </a: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38</a:t>
            </a:fld>
            <a:endParaRPr lang="en-US"/>
          </a:p>
        </p:txBody>
      </p:sp>
    </p:spTree>
    <p:extLst>
      <p:ext uri="{BB962C8B-B14F-4D97-AF65-F5344CB8AC3E}">
        <p14:creationId xmlns:p14="http://schemas.microsoft.com/office/powerpoint/2010/main" val="3772738034"/>
      </p:ext>
    </p:extLst>
  </p:cSld>
  <p:clrMapOvr>
    <a:masterClrMapping/>
  </p:clrMapOvr>
  <mc:AlternateContent xmlns:mc="http://schemas.openxmlformats.org/markup-compatibility/2006" xmlns:p14="http://schemas.microsoft.com/office/powerpoint/2010/main">
    <mc:Choice Requires="p14">
      <p:transition spd="slow" p14:dur="2000" advTm="26138"/>
    </mc:Choice>
    <mc:Fallback xmlns="">
      <p:transition spd="slow" advTm="26138"/>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Etiology of hypocalcemia</a:t>
            </a:r>
            <a:endParaRPr lang="en-US" dirty="0"/>
          </a:p>
        </p:txBody>
      </p:sp>
      <p:sp>
        <p:nvSpPr>
          <p:cNvPr id="3" name="Content Placeholder 2"/>
          <p:cNvSpPr>
            <a:spLocks noGrp="1"/>
          </p:cNvSpPr>
          <p:nvPr>
            <p:ph idx="1"/>
          </p:nvPr>
        </p:nvSpPr>
        <p:spPr/>
        <p:txBody>
          <a:bodyPr>
            <a:normAutofit/>
          </a:bodyPr>
          <a:lstStyle/>
          <a:p>
            <a:pPr marL="0" marR="417830" indent="0">
              <a:lnSpc>
                <a:spcPts val="2850"/>
              </a:lnSpc>
              <a:spcBef>
                <a:spcPts val="600"/>
              </a:spcBef>
              <a:buNone/>
            </a:pPr>
            <a:r>
              <a:rPr lang="en" spc="-10" dirty="0">
                <a:cs typeface="Calibri"/>
              </a:rPr>
              <a:t>4. </a:t>
            </a:r>
            <a:r>
              <a:rPr lang="en" spc="-5" dirty="0">
                <a:solidFill>
                  <a:srgbClr val="C00000"/>
                </a:solidFill>
                <a:cs typeface="Calibri"/>
              </a:rPr>
              <a:t>Increased </a:t>
            </a:r>
            <a:r>
              <a:rPr lang="en" dirty="0">
                <a:solidFill>
                  <a:srgbClr val="C00000"/>
                </a:solidFill>
                <a:cs typeface="Calibri"/>
              </a:rPr>
              <a:t>binding to</a:t>
            </a:r>
            <a:r>
              <a:rPr lang="en" spc="10" dirty="0">
                <a:solidFill>
                  <a:srgbClr val="C00000"/>
                </a:solidFill>
                <a:cs typeface="Calibri"/>
              </a:rPr>
              <a:t> </a:t>
            </a:r>
            <a:r>
              <a:rPr lang="en" spc="-15" dirty="0">
                <a:solidFill>
                  <a:srgbClr val="C00000"/>
                </a:solidFill>
                <a:cs typeface="Calibri"/>
              </a:rPr>
              <a:t>proteins</a:t>
            </a:r>
            <a:endParaRPr lang="ru-RU" dirty="0">
              <a:solidFill>
                <a:srgbClr val="C00000"/>
              </a:solidFill>
              <a:cs typeface="Calibri"/>
            </a:endParaRPr>
          </a:p>
          <a:p>
            <a:pPr marL="469900" indent="-457200">
              <a:lnSpc>
                <a:spcPts val="2765"/>
              </a:lnSpc>
              <a:spcBef>
                <a:spcPts val="600"/>
              </a:spcBef>
              <a:tabLst>
                <a:tab pos="184150" algn="l"/>
              </a:tabLst>
            </a:pPr>
            <a:r>
              <a:rPr lang="en" spc="-5" dirty="0">
                <a:solidFill>
                  <a:srgbClr val="0070C0"/>
                </a:solidFill>
                <a:cs typeface="Calibri"/>
              </a:rPr>
              <a:t>increased</a:t>
            </a:r>
            <a:r>
              <a:rPr lang="en" spc="40" dirty="0">
                <a:solidFill>
                  <a:srgbClr val="0070C0"/>
                </a:solidFill>
                <a:cs typeface="Calibri"/>
              </a:rPr>
              <a:t> </a:t>
            </a:r>
            <a:r>
              <a:rPr lang="en" spc="5" dirty="0">
                <a:solidFill>
                  <a:srgbClr val="0070C0"/>
                </a:solidFill>
                <a:cs typeface="Calibri"/>
              </a:rPr>
              <a:t>pH</a:t>
            </a:r>
          </a:p>
          <a:p>
            <a:pPr marL="12700" indent="0">
              <a:lnSpc>
                <a:spcPts val="2765"/>
              </a:lnSpc>
              <a:spcBef>
                <a:spcPts val="600"/>
              </a:spcBef>
              <a:buNone/>
              <a:tabLst>
                <a:tab pos="184150" algn="l"/>
              </a:tabLst>
            </a:pPr>
            <a:r>
              <a:rPr lang="en" spc="5" dirty="0">
                <a:cs typeface="Calibri"/>
              </a:rPr>
              <a:t>- </a:t>
            </a:r>
            <a:r>
              <a:rPr lang="en" dirty="0"/>
              <a:t>alkalosis reduces the concentration of ionized calcium</a:t>
            </a:r>
          </a:p>
          <a:p>
            <a:pPr marL="12700" indent="0">
              <a:lnSpc>
                <a:spcPts val="2765"/>
              </a:lnSpc>
              <a:spcBef>
                <a:spcPts val="600"/>
              </a:spcBef>
              <a:buNone/>
              <a:tabLst>
                <a:tab pos="184150" algn="l"/>
              </a:tabLst>
            </a:pPr>
            <a:r>
              <a:rPr lang="en" dirty="0"/>
              <a:t> - there is constant competition between hydrogen ions and ions</a:t>
            </a:r>
            <a:endParaRPr lang="sr-Cyrl-RS" dirty="0"/>
          </a:p>
          <a:p>
            <a:pPr marL="12700" indent="0">
              <a:lnSpc>
                <a:spcPts val="2765"/>
              </a:lnSpc>
              <a:spcBef>
                <a:spcPts val="600"/>
              </a:spcBef>
              <a:buNone/>
              <a:tabLst>
                <a:tab pos="184150" algn="l"/>
              </a:tabLst>
            </a:pPr>
            <a:r>
              <a:rPr lang="en" dirty="0"/>
              <a:t> of calcium for binding sites on proteins</a:t>
            </a:r>
            <a:endParaRPr lang="ru-RU" dirty="0">
              <a:cs typeface="Calibri"/>
            </a:endParaRPr>
          </a:p>
          <a:p>
            <a:pPr marL="469900" indent="-457200">
              <a:lnSpc>
                <a:spcPts val="2870"/>
              </a:lnSpc>
              <a:spcBef>
                <a:spcPts val="600"/>
              </a:spcBef>
              <a:tabLst>
                <a:tab pos="184150" algn="l"/>
              </a:tabLst>
            </a:pPr>
            <a:r>
              <a:rPr lang="en" spc="-5" dirty="0">
                <a:solidFill>
                  <a:srgbClr val="0070C0"/>
                </a:solidFill>
                <a:cs typeface="Calibri"/>
              </a:rPr>
              <a:t>increased </a:t>
            </a:r>
            <a:r>
              <a:rPr lang="en" spc="-10" dirty="0">
                <a:solidFill>
                  <a:srgbClr val="0070C0"/>
                </a:solidFill>
                <a:cs typeface="Calibri"/>
              </a:rPr>
              <a:t>free</a:t>
            </a:r>
            <a:r>
              <a:rPr lang="en" spc="-55" dirty="0">
                <a:solidFill>
                  <a:srgbClr val="0070C0"/>
                </a:solidFill>
                <a:cs typeface="Calibri"/>
              </a:rPr>
              <a:t> </a:t>
            </a:r>
            <a:r>
              <a:rPr lang="en" dirty="0">
                <a:solidFill>
                  <a:srgbClr val="0070C0"/>
                </a:solidFill>
                <a:cs typeface="Calibri"/>
              </a:rPr>
              <a:t>fatty </a:t>
            </a:r>
            <a:r>
              <a:rPr lang="en" spc="-20" dirty="0">
                <a:solidFill>
                  <a:srgbClr val="0070C0"/>
                </a:solidFill>
                <a:cs typeface="Calibri"/>
              </a:rPr>
              <a:t>acids </a:t>
            </a:r>
            <a:r>
              <a:rPr lang="en" spc="-20" dirty="0">
                <a:cs typeface="Calibri"/>
              </a:rPr>
              <a:t>( </a:t>
            </a:r>
            <a:r>
              <a:rPr lang="en" dirty="0"/>
              <a:t>acute pancreatitis, diabetic ketoacidosis, sepsis):</a:t>
            </a:r>
          </a:p>
          <a:p>
            <a:pPr marL="12700" indent="0">
              <a:lnSpc>
                <a:spcPts val="2870"/>
              </a:lnSpc>
              <a:spcBef>
                <a:spcPts val="600"/>
              </a:spcBef>
              <a:buNone/>
              <a:tabLst>
                <a:tab pos="184150" algn="l"/>
              </a:tabLst>
            </a:pPr>
            <a:r>
              <a:rPr lang="en" dirty="0"/>
              <a:t> - causes increased binding of ionized calcium to </a:t>
            </a:r>
          </a:p>
          <a:p>
            <a:pPr marL="12700" indent="0">
              <a:lnSpc>
                <a:spcPts val="2870"/>
              </a:lnSpc>
              <a:spcBef>
                <a:spcPts val="600"/>
              </a:spcBef>
              <a:buNone/>
              <a:tabLst>
                <a:tab pos="184150" algn="l"/>
              </a:tabLst>
            </a:pPr>
            <a:r>
              <a:rPr lang="en" dirty="0"/>
              <a:t> serum proteins</a:t>
            </a:r>
          </a:p>
          <a:p>
            <a:pPr marL="469900" indent="-457200">
              <a:lnSpc>
                <a:spcPts val="2870"/>
              </a:lnSpc>
              <a:spcBef>
                <a:spcPts val="600"/>
              </a:spcBef>
              <a:tabLst>
                <a:tab pos="184150" algn="l"/>
              </a:tabLst>
            </a:pPr>
            <a:r>
              <a:rPr lang="en" dirty="0">
                <a:solidFill>
                  <a:srgbClr val="0070C0"/>
                </a:solidFill>
              </a:rPr>
              <a:t>hyperproteinemia, hyperlipidemia</a:t>
            </a:r>
            <a:endParaRPr lang="en-US" dirty="0">
              <a:solidFill>
                <a:srgbClr val="0070C0"/>
              </a:solidFill>
            </a:endParaRPr>
          </a:p>
        </p:txBody>
      </p:sp>
      <p:sp>
        <p:nvSpPr>
          <p:cNvPr id="4" name="Slide Number Placeholder 3"/>
          <p:cNvSpPr>
            <a:spLocks noGrp="1"/>
          </p:cNvSpPr>
          <p:nvPr>
            <p:ph type="sldNum" sz="quarter" idx="12"/>
          </p:nvPr>
        </p:nvSpPr>
        <p:spPr/>
        <p:txBody>
          <a:bodyPr/>
          <a:lstStyle/>
          <a:p>
            <a:fld id="{A134EC62-E7B5-4728-A7FE-3758188B631D}" type="slidenum">
              <a:rPr lang="en-US" smtClean="0"/>
              <a:t>39</a:t>
            </a:fld>
            <a:endParaRPr lang="en-US"/>
          </a:p>
        </p:txBody>
      </p:sp>
    </p:spTree>
    <p:extLst>
      <p:ext uri="{BB962C8B-B14F-4D97-AF65-F5344CB8AC3E}">
        <p14:creationId xmlns:p14="http://schemas.microsoft.com/office/powerpoint/2010/main" val="151155165"/>
      </p:ext>
    </p:extLst>
  </p:cSld>
  <p:clrMapOvr>
    <a:masterClrMapping/>
  </p:clrMapOvr>
  <mc:AlternateContent xmlns:mc="http://schemas.openxmlformats.org/markup-compatibility/2006" xmlns:p14="http://schemas.microsoft.com/office/powerpoint/2010/main">
    <mc:Choice Requires="p14">
      <p:transition spd="slow" p14:dur="2000" advTm="58672"/>
    </mc:Choice>
    <mc:Fallback xmlns="">
      <p:transition spd="slow" advTm="58672"/>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Calcium</a:t>
            </a:r>
            <a:endParaRPr lang="en-US" dirty="0"/>
          </a:p>
        </p:txBody>
      </p:sp>
      <p:sp>
        <p:nvSpPr>
          <p:cNvPr id="3" name="Content Placeholder 2"/>
          <p:cNvSpPr>
            <a:spLocks noGrp="1"/>
          </p:cNvSpPr>
          <p:nvPr>
            <p:ph idx="1"/>
          </p:nvPr>
        </p:nvSpPr>
        <p:spPr/>
        <p:txBody>
          <a:bodyPr/>
          <a:lstStyle/>
          <a:p>
            <a:pPr marL="0" indent="0">
              <a:buNone/>
            </a:pPr>
            <a:r>
              <a:rPr lang="en" dirty="0"/>
              <a:t>Protein concentration:</a:t>
            </a:r>
          </a:p>
          <a:p>
            <a:r>
              <a:rPr lang="en" dirty="0"/>
              <a:t>calcium intake is </a:t>
            </a:r>
            <a:r>
              <a:rPr lang="en" dirty="0">
                <a:solidFill>
                  <a:srgbClr val="C00000"/>
                </a:solidFill>
              </a:rPr>
              <a:t>reduced </a:t>
            </a:r>
            <a:r>
              <a:rPr lang="en" dirty="0"/>
              <a:t>in </a:t>
            </a:r>
            <a:r>
              <a:rPr lang="en" dirty="0">
                <a:solidFill>
                  <a:srgbClr val="0070C0"/>
                </a:solidFill>
              </a:rPr>
              <a:t>hypoproteinemias </a:t>
            </a:r>
            <a:r>
              <a:rPr lang="en" dirty="0"/>
              <a:t>and </a:t>
            </a:r>
            <a:r>
              <a:rPr lang="en" dirty="0">
                <a:solidFill>
                  <a:srgbClr val="C00000"/>
                </a:solidFill>
              </a:rPr>
              <a:t>increased </a:t>
            </a:r>
            <a:r>
              <a:rPr lang="en" dirty="0"/>
              <a:t>in </a:t>
            </a:r>
            <a:r>
              <a:rPr lang="en" dirty="0">
                <a:solidFill>
                  <a:srgbClr val="0070C0"/>
                </a:solidFill>
              </a:rPr>
              <a:t>hyperproteinemias</a:t>
            </a:r>
          </a:p>
          <a:p>
            <a:r>
              <a:rPr lang="en" dirty="0"/>
              <a:t>the concentration of biologically active ionized calcium is unchanged</a:t>
            </a:r>
          </a:p>
          <a:p>
            <a:pPr marL="0" indent="0">
              <a:buNone/>
            </a:pP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4</a:t>
            </a:fld>
            <a:endParaRPr lang="en-US"/>
          </a:p>
        </p:txBody>
      </p:sp>
    </p:spTree>
    <p:extLst>
      <p:ext uri="{BB962C8B-B14F-4D97-AF65-F5344CB8AC3E}">
        <p14:creationId xmlns:p14="http://schemas.microsoft.com/office/powerpoint/2010/main" val="1338407337"/>
      </p:ext>
    </p:extLst>
  </p:cSld>
  <p:clrMapOvr>
    <a:masterClrMapping/>
  </p:clrMapOvr>
  <mc:AlternateContent xmlns:mc="http://schemas.openxmlformats.org/markup-compatibility/2006" xmlns:p14="http://schemas.microsoft.com/office/powerpoint/2010/main">
    <mc:Choice Requires="p14">
      <p:transition spd="slow" p14:dur="2000" advTm="16969"/>
    </mc:Choice>
    <mc:Fallback xmlns="">
      <p:transition spd="slow" advTm="16969"/>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Etiology of hypocalcemia</a:t>
            </a:r>
            <a:endParaRPr lang="en-US" dirty="0"/>
          </a:p>
        </p:txBody>
      </p:sp>
      <p:sp>
        <p:nvSpPr>
          <p:cNvPr id="3" name="Content Placeholder 2"/>
          <p:cNvSpPr>
            <a:spLocks noGrp="1"/>
          </p:cNvSpPr>
          <p:nvPr>
            <p:ph idx="1"/>
          </p:nvPr>
        </p:nvSpPr>
        <p:spPr/>
        <p:txBody>
          <a:bodyPr>
            <a:normAutofit fontScale="85000" lnSpcReduction="20000"/>
          </a:bodyPr>
          <a:lstStyle/>
          <a:p>
            <a:pPr marL="0" indent="0">
              <a:lnSpc>
                <a:spcPts val="2865"/>
              </a:lnSpc>
              <a:spcBef>
                <a:spcPts val="600"/>
              </a:spcBef>
              <a:buNone/>
            </a:pPr>
            <a:r>
              <a:rPr lang="en" spc="-10" dirty="0">
                <a:cs typeface="Calibri"/>
              </a:rPr>
              <a:t>5. </a:t>
            </a:r>
            <a:r>
              <a:rPr lang="en" spc="-5" dirty="0">
                <a:solidFill>
                  <a:srgbClr val="C00000"/>
                </a:solidFill>
                <a:cs typeface="Calibri"/>
              </a:rPr>
              <a:t>Increased </a:t>
            </a:r>
            <a:r>
              <a:rPr lang="en" spc="-10" dirty="0">
                <a:solidFill>
                  <a:srgbClr val="C00000"/>
                </a:solidFill>
                <a:cs typeface="Calibri"/>
              </a:rPr>
              <a:t>sequestration (deposition) of calcium</a:t>
            </a:r>
            <a:r>
              <a:rPr lang="en" spc="5" dirty="0">
                <a:solidFill>
                  <a:srgbClr val="C00000"/>
                </a:solidFill>
                <a:cs typeface="Calibri"/>
              </a:rPr>
              <a:t> </a:t>
            </a:r>
            <a:r>
              <a:rPr lang="en" dirty="0">
                <a:solidFill>
                  <a:srgbClr val="C00000"/>
                </a:solidFill>
                <a:cs typeface="Calibri"/>
              </a:rPr>
              <a:t>in tissues</a:t>
            </a:r>
            <a:endParaRPr lang="ru-RU" dirty="0">
              <a:solidFill>
                <a:srgbClr val="C00000"/>
              </a:solidFill>
              <a:cs typeface="Calibri"/>
            </a:endParaRPr>
          </a:p>
          <a:p>
            <a:pPr>
              <a:lnSpc>
                <a:spcPct val="100000"/>
              </a:lnSpc>
              <a:spcBef>
                <a:spcPts val="600"/>
              </a:spcBef>
            </a:pPr>
            <a:r>
              <a:rPr lang="en" spc="-20" dirty="0">
                <a:solidFill>
                  <a:srgbClr val="0070C0"/>
                </a:solidFill>
                <a:cs typeface="Calibri"/>
              </a:rPr>
              <a:t>increased deposition of calcium in soft tissues</a:t>
            </a:r>
            <a:endParaRPr lang="ru-RU" spc="-15" dirty="0">
              <a:solidFill>
                <a:srgbClr val="0070C0"/>
              </a:solidFill>
              <a:cs typeface="Calibri"/>
            </a:endParaRPr>
          </a:p>
          <a:p>
            <a:pPr>
              <a:lnSpc>
                <a:spcPct val="100000"/>
              </a:lnSpc>
              <a:spcBef>
                <a:spcPts val="600"/>
              </a:spcBef>
              <a:buFontTx/>
              <a:buChar char="-"/>
            </a:pPr>
            <a:r>
              <a:rPr lang="en" spc="-15" dirty="0">
                <a:cs typeface="Calibri"/>
              </a:rPr>
              <a:t>in acute pancreatitis, released lipases cause the formation of large amounts of free fatty acids, which bind calcium and are deposited in tissues, quickly reducing the level of calcium in the serum</a:t>
            </a:r>
          </a:p>
          <a:p>
            <a:pPr>
              <a:lnSpc>
                <a:spcPct val="100000"/>
              </a:lnSpc>
              <a:spcBef>
                <a:spcPts val="600"/>
              </a:spcBef>
            </a:pPr>
            <a:r>
              <a:rPr lang="en" spc="-15" dirty="0">
                <a:solidFill>
                  <a:srgbClr val="0070C0"/>
                </a:solidFill>
                <a:cs typeface="Calibri"/>
              </a:rPr>
              <a:t>increased deposition of calcium in the bones</a:t>
            </a:r>
          </a:p>
          <a:p>
            <a:pPr>
              <a:lnSpc>
                <a:spcPct val="100000"/>
              </a:lnSpc>
              <a:spcBef>
                <a:spcPts val="600"/>
              </a:spcBef>
              <a:buFontTx/>
              <a:buChar char="-"/>
            </a:pPr>
            <a:r>
              <a:rPr lang="en" spc="-15" dirty="0">
                <a:cs typeface="Calibri"/>
              </a:rPr>
              <a:t>osteoblastic metastases of malignant tumors</a:t>
            </a:r>
          </a:p>
          <a:p>
            <a:pPr>
              <a:lnSpc>
                <a:spcPct val="100000"/>
              </a:lnSpc>
              <a:spcBef>
                <a:spcPts val="600"/>
              </a:spcBef>
              <a:buFontTx/>
              <a:buChar char="-"/>
            </a:pPr>
            <a:r>
              <a:rPr lang="en" spc="-15" dirty="0">
                <a:cs typeface="Calibri"/>
              </a:rPr>
              <a:t>hyperphosphatemia _</a:t>
            </a:r>
          </a:p>
          <a:p>
            <a:pPr>
              <a:lnSpc>
                <a:spcPct val="100000"/>
              </a:lnSpc>
              <a:spcBef>
                <a:spcPts val="600"/>
              </a:spcBef>
              <a:buFontTx/>
              <a:buChar char="-"/>
            </a:pPr>
            <a:r>
              <a:rPr lang="en" spc="-15" dirty="0">
                <a:cs typeface="Calibri"/>
              </a:rPr>
              <a:t>medullary carcinoma of the thyroid gland</a:t>
            </a:r>
          </a:p>
          <a:p>
            <a:pPr>
              <a:lnSpc>
                <a:spcPct val="100000"/>
              </a:lnSpc>
              <a:spcBef>
                <a:spcPts val="600"/>
              </a:spcBef>
              <a:buFontTx/>
              <a:buChar char="-"/>
            </a:pPr>
            <a:r>
              <a:rPr lang="en" spc="-15" dirty="0">
                <a:cs typeface="Calibri"/>
              </a:rPr>
              <a:t>removal of parathyroid adenoma in primary hyperparathyroidism</a:t>
            </a:r>
          </a:p>
          <a:p>
            <a:pPr marL="0" indent="0">
              <a:lnSpc>
                <a:spcPct val="100000"/>
              </a:lnSpc>
              <a:spcBef>
                <a:spcPts val="600"/>
              </a:spcBef>
              <a:buNone/>
            </a:pPr>
            <a:r>
              <a:rPr lang="en" spc="-15" dirty="0">
                <a:cs typeface="Calibri"/>
              </a:rPr>
              <a:t>     </a:t>
            </a:r>
            <a:endParaRPr lang="ru-RU" dirty="0">
              <a:cs typeface="Calibri"/>
            </a:endParaRP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40</a:t>
            </a:fld>
            <a:endParaRPr lang="en-US"/>
          </a:p>
        </p:txBody>
      </p:sp>
    </p:spTree>
    <p:extLst>
      <p:ext uri="{BB962C8B-B14F-4D97-AF65-F5344CB8AC3E}">
        <p14:creationId xmlns:p14="http://schemas.microsoft.com/office/powerpoint/2010/main" val="4152622721"/>
      </p:ext>
    </p:extLst>
  </p:cSld>
  <p:clrMapOvr>
    <a:masterClrMapping/>
  </p:clrMapOvr>
  <mc:AlternateContent xmlns:mc="http://schemas.openxmlformats.org/markup-compatibility/2006" xmlns:p14="http://schemas.microsoft.com/office/powerpoint/2010/main">
    <mc:Choice Requires="p14">
      <p:transition spd="slow" p14:dur="2000" advTm="40498"/>
    </mc:Choice>
    <mc:Fallback xmlns="">
      <p:transition spd="slow" advTm="40498"/>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Pathophysiological consequences of hypocalcemia</a:t>
            </a:r>
            <a:endParaRPr lang="en-US" dirty="0"/>
          </a:p>
        </p:txBody>
      </p:sp>
      <p:sp>
        <p:nvSpPr>
          <p:cNvPr id="3" name="Content Placeholder 2"/>
          <p:cNvSpPr>
            <a:spLocks noGrp="1"/>
          </p:cNvSpPr>
          <p:nvPr>
            <p:ph idx="1"/>
          </p:nvPr>
        </p:nvSpPr>
        <p:spPr>
          <a:xfrm>
            <a:off x="838200" y="1825625"/>
            <a:ext cx="10515600" cy="1866699"/>
          </a:xfrm>
        </p:spPr>
        <p:txBody>
          <a:bodyPr/>
          <a:lstStyle/>
          <a:p>
            <a:r>
              <a:rPr lang="en" dirty="0"/>
              <a:t>hypocalcemia lowers the threshold of the action potential and brings it closer to the resting membrane potential and thus </a:t>
            </a:r>
            <a:r>
              <a:rPr lang="en" dirty="0">
                <a:solidFill>
                  <a:srgbClr val="0070C0"/>
                </a:solidFill>
              </a:rPr>
              <a:t>increases neuromuscular excitability</a:t>
            </a:r>
          </a:p>
          <a:p>
            <a:r>
              <a:rPr lang="en" dirty="0"/>
              <a:t>f factors affecting the manifestation of hypocalcemia</a:t>
            </a: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41</a:t>
            </a:fld>
            <a:endParaRPr lang="en-US"/>
          </a:p>
        </p:txBody>
      </p:sp>
      <p:graphicFrame>
        <p:nvGraphicFramePr>
          <p:cNvPr id="5" name="Table 4"/>
          <p:cNvGraphicFramePr>
            <a:graphicFrameLocks noGrp="1"/>
          </p:cNvGraphicFramePr>
          <p:nvPr/>
        </p:nvGraphicFramePr>
        <p:xfrm>
          <a:off x="965522" y="3827261"/>
          <a:ext cx="9618561" cy="1373854"/>
        </p:xfrm>
        <a:graphic>
          <a:graphicData uri="http://schemas.openxmlformats.org/drawingml/2006/table">
            <a:tbl>
              <a:tblPr firstRow="1" bandRow="1">
                <a:tableStyleId>{5C22544A-7EE6-4342-B048-85BDC9FD1C3A}</a:tableStyleId>
              </a:tblPr>
              <a:tblGrid>
                <a:gridCol w="3206187">
                  <a:extLst>
                    <a:ext uri="{9D8B030D-6E8A-4147-A177-3AD203B41FA5}">
                      <a16:colId xmlns:a16="http://schemas.microsoft.com/office/drawing/2014/main" val="1148220126"/>
                    </a:ext>
                  </a:extLst>
                </a:gridCol>
                <a:gridCol w="3206187">
                  <a:extLst>
                    <a:ext uri="{9D8B030D-6E8A-4147-A177-3AD203B41FA5}">
                      <a16:colId xmlns:a16="http://schemas.microsoft.com/office/drawing/2014/main" val="849464317"/>
                    </a:ext>
                  </a:extLst>
                </a:gridCol>
                <a:gridCol w="3206187">
                  <a:extLst>
                    <a:ext uri="{9D8B030D-6E8A-4147-A177-3AD203B41FA5}">
                      <a16:colId xmlns:a16="http://schemas.microsoft.com/office/drawing/2014/main" val="2445357234"/>
                    </a:ext>
                  </a:extLst>
                </a:gridCol>
              </a:tblGrid>
              <a:tr h="370840">
                <a:tc>
                  <a:txBody>
                    <a:bodyPr/>
                    <a:lstStyle/>
                    <a:p>
                      <a:r>
                        <a:rPr lang="en" sz="2400" dirty="0"/>
                        <a:t>Factor</a:t>
                      </a:r>
                      <a:endParaRPr lang="en-US" sz="2400" dirty="0"/>
                    </a:p>
                  </a:txBody>
                  <a:tcPr/>
                </a:tc>
                <a:tc>
                  <a:txBody>
                    <a:bodyPr/>
                    <a:lstStyle/>
                    <a:p>
                      <a:r>
                        <a:rPr lang="en" sz="2400" dirty="0"/>
                        <a:t>Enhanced </a:t>
                      </a:r>
                      <a:r>
                        <a:rPr lang="en" sz="2400" baseline="0" dirty="0"/>
                        <a:t>effect</a:t>
                      </a:r>
                      <a:endParaRPr lang="en-US" sz="2400" dirty="0"/>
                    </a:p>
                  </a:txBody>
                  <a:tcPr/>
                </a:tc>
                <a:tc>
                  <a:txBody>
                    <a:bodyPr/>
                    <a:lstStyle/>
                    <a:p>
                      <a:r>
                        <a:rPr lang="en" sz="2400" dirty="0"/>
                        <a:t>Reduced effect</a:t>
                      </a:r>
                      <a:endParaRPr lang="en-US" sz="2400" dirty="0"/>
                    </a:p>
                  </a:txBody>
                  <a:tcPr/>
                </a:tc>
                <a:extLst>
                  <a:ext uri="{0D108BD9-81ED-4DB2-BD59-A6C34878D82A}">
                    <a16:rowId xmlns:a16="http://schemas.microsoft.com/office/drawing/2014/main" val="2521118631"/>
                  </a:ext>
                </a:extLst>
              </a:tr>
              <a:tr h="370840">
                <a:tc>
                  <a:txBody>
                    <a:bodyPr/>
                    <a:lstStyle/>
                    <a:p>
                      <a:r>
                        <a:rPr lang="en" sz="2400" dirty="0"/>
                        <a:t>blood </a:t>
                      </a:r>
                      <a:endParaRPr lang="en-US" sz="2400" dirty="0"/>
                    </a:p>
                  </a:txBody>
                  <a:tcPr/>
                </a:tc>
                <a:tc>
                  <a:txBody>
                    <a:bodyPr/>
                    <a:lstStyle/>
                    <a:p>
                      <a:r>
                        <a:rPr lang="en" sz="2400" dirty="0"/>
                        <a:t>alkalosis</a:t>
                      </a:r>
                      <a:endParaRPr lang="en-US" sz="2400" dirty="0"/>
                    </a:p>
                  </a:txBody>
                  <a:tcPr/>
                </a:tc>
                <a:tc>
                  <a:txBody>
                    <a:bodyPr/>
                    <a:lstStyle/>
                    <a:p>
                      <a:r>
                        <a:rPr lang="en" sz="2400" dirty="0"/>
                        <a:t>acidosis</a:t>
                      </a:r>
                      <a:endParaRPr lang="en-US" sz="2400" dirty="0"/>
                    </a:p>
                  </a:txBody>
                  <a:tcPr/>
                </a:tc>
                <a:extLst>
                  <a:ext uri="{0D108BD9-81ED-4DB2-BD59-A6C34878D82A}">
                    <a16:rowId xmlns:a16="http://schemas.microsoft.com/office/drawing/2014/main" val="1506636287"/>
                  </a:ext>
                </a:extLst>
              </a:tr>
              <a:tr h="459454">
                <a:tc>
                  <a:txBody>
                    <a:bodyPr/>
                    <a:lstStyle/>
                    <a:p>
                      <a:r>
                        <a:rPr lang="en" sz="2400" dirty="0"/>
                        <a:t>potassium level</a:t>
                      </a:r>
                      <a:endParaRPr lang="en-US" sz="2400" dirty="0"/>
                    </a:p>
                  </a:txBody>
                  <a:tcPr/>
                </a:tc>
                <a:tc>
                  <a:txBody>
                    <a:bodyPr/>
                    <a:lstStyle/>
                    <a:p>
                      <a:r>
                        <a:rPr lang="en" sz="2400" dirty="0"/>
                        <a:t>hyperkalemia</a:t>
                      </a:r>
                      <a:endParaRPr lang="en-US" sz="2400" dirty="0"/>
                    </a:p>
                  </a:txBody>
                  <a:tcPr/>
                </a:tc>
                <a:tc>
                  <a:txBody>
                    <a:bodyPr/>
                    <a:lstStyle/>
                    <a:p>
                      <a:r>
                        <a:rPr lang="en" sz="2400" dirty="0"/>
                        <a:t>hypokalemia</a:t>
                      </a:r>
                      <a:endParaRPr lang="en-US" sz="2400" dirty="0"/>
                    </a:p>
                  </a:txBody>
                  <a:tcPr/>
                </a:tc>
                <a:extLst>
                  <a:ext uri="{0D108BD9-81ED-4DB2-BD59-A6C34878D82A}">
                    <a16:rowId xmlns:a16="http://schemas.microsoft.com/office/drawing/2014/main" val="2303368266"/>
                  </a:ext>
                </a:extLst>
              </a:tr>
            </a:tbl>
          </a:graphicData>
        </a:graphic>
      </p:graphicFrame>
    </p:spTree>
    <p:extLst>
      <p:ext uri="{BB962C8B-B14F-4D97-AF65-F5344CB8AC3E}">
        <p14:creationId xmlns:p14="http://schemas.microsoft.com/office/powerpoint/2010/main" val="4202552754"/>
      </p:ext>
    </p:extLst>
  </p:cSld>
  <p:clrMapOvr>
    <a:masterClrMapping/>
  </p:clrMapOvr>
  <mc:AlternateContent xmlns:mc="http://schemas.openxmlformats.org/markup-compatibility/2006" xmlns:p14="http://schemas.microsoft.com/office/powerpoint/2010/main">
    <mc:Choice Requires="p14">
      <p:transition spd="slow" p14:dur="2000" advTm="64669"/>
    </mc:Choice>
    <mc:Fallback xmlns="">
      <p:transition spd="slow" advTm="64669"/>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Clinical </a:t>
            </a:r>
            <a:r>
              <a:rPr lang="en" spc="-5" dirty="0"/>
              <a:t>manifestations</a:t>
            </a:r>
            <a:r>
              <a:rPr lang="en" spc="-45" dirty="0"/>
              <a:t> of </a:t>
            </a:r>
            <a:r>
              <a:rPr lang="en" spc="-10" dirty="0"/>
              <a:t>hypocalcemia </a:t>
            </a:r>
            <a:endParaRPr lang="en-US" dirty="0"/>
          </a:p>
        </p:txBody>
      </p:sp>
      <p:sp>
        <p:nvSpPr>
          <p:cNvPr id="3" name="Content Placeholder 2"/>
          <p:cNvSpPr>
            <a:spLocks noGrp="1"/>
          </p:cNvSpPr>
          <p:nvPr>
            <p:ph idx="1"/>
          </p:nvPr>
        </p:nvSpPr>
        <p:spPr/>
        <p:txBody>
          <a:bodyPr numCol="2">
            <a:normAutofit/>
          </a:bodyPr>
          <a:lstStyle/>
          <a:p>
            <a:pPr marL="355600" indent="-343535">
              <a:lnSpc>
                <a:spcPct val="100000"/>
              </a:lnSpc>
              <a:spcBef>
                <a:spcPts val="375"/>
              </a:spcBef>
              <a:buFont typeface="Arial"/>
              <a:buChar char="•"/>
              <a:tabLst>
                <a:tab pos="355600" algn="l"/>
                <a:tab pos="356235" algn="l"/>
              </a:tabLst>
            </a:pPr>
            <a:r>
              <a:rPr lang="en" spc="5" dirty="0">
                <a:cs typeface="Calibri"/>
              </a:rPr>
              <a:t>paresthesias </a:t>
            </a:r>
            <a:r>
              <a:rPr lang="en" dirty="0">
                <a:cs typeface="Calibri"/>
              </a:rPr>
              <a:t>in </a:t>
            </a:r>
            <a:r>
              <a:rPr lang="en" spc="-5" dirty="0">
                <a:cs typeface="Calibri"/>
              </a:rPr>
              <a:t>the hands </a:t>
            </a:r>
            <a:r>
              <a:rPr lang="en" dirty="0">
                <a:cs typeface="Calibri"/>
              </a:rPr>
              <a:t>and</a:t>
            </a:r>
            <a:r>
              <a:rPr lang="en" spc="-155" dirty="0">
                <a:cs typeface="Calibri"/>
              </a:rPr>
              <a:t> </a:t>
            </a:r>
            <a:r>
              <a:rPr lang="en" spc="-5" dirty="0">
                <a:cs typeface="Calibri"/>
              </a:rPr>
              <a:t>legs</a:t>
            </a:r>
            <a:endParaRPr lang="sr-Cyrl-RS" dirty="0">
              <a:cs typeface="Calibri"/>
            </a:endParaRPr>
          </a:p>
          <a:p>
            <a:pPr marL="355600" indent="-343535">
              <a:lnSpc>
                <a:spcPct val="100000"/>
              </a:lnSpc>
              <a:spcBef>
                <a:spcPts val="275"/>
              </a:spcBef>
              <a:buFont typeface="Arial"/>
              <a:buChar char="•"/>
              <a:tabLst>
                <a:tab pos="355600" algn="l"/>
                <a:tab pos="356235" algn="l"/>
              </a:tabLst>
            </a:pPr>
            <a:r>
              <a:rPr lang="en" spc="-15" dirty="0">
                <a:cs typeface="Calibri"/>
              </a:rPr>
              <a:t>skeletal </a:t>
            </a:r>
            <a:r>
              <a:rPr lang="en" spc="-5" dirty="0">
                <a:cs typeface="Calibri"/>
              </a:rPr>
              <a:t>spasms</a:t>
            </a:r>
            <a:r>
              <a:rPr lang="en" spc="25" dirty="0">
                <a:cs typeface="Calibri"/>
              </a:rPr>
              <a:t> </a:t>
            </a:r>
            <a:r>
              <a:rPr lang="en" spc="-10" dirty="0">
                <a:cs typeface="Calibri"/>
              </a:rPr>
              <a:t>muscles</a:t>
            </a:r>
            <a:endParaRPr lang="sr-Cyrl-RS" dirty="0">
              <a:cs typeface="Calibri"/>
            </a:endParaRPr>
          </a:p>
          <a:p>
            <a:pPr marL="355600" indent="-343535">
              <a:lnSpc>
                <a:spcPct val="100000"/>
              </a:lnSpc>
              <a:spcBef>
                <a:spcPts val="350"/>
              </a:spcBef>
              <a:buFont typeface="Arial"/>
              <a:buChar char="•"/>
              <a:tabLst>
                <a:tab pos="355600" algn="l"/>
                <a:tab pos="356235" algn="l"/>
              </a:tabLst>
            </a:pPr>
            <a:r>
              <a:rPr lang="en" spc="-10" dirty="0">
                <a:cs typeface="Calibri"/>
              </a:rPr>
              <a:t>tetany </a:t>
            </a:r>
            <a:r>
              <a:rPr lang="en" spc="15" dirty="0">
                <a:cs typeface="Calibri"/>
              </a:rPr>
              <a:t>( </a:t>
            </a:r>
            <a:r>
              <a:rPr lang="en" spc="-10" dirty="0">
                <a:cs typeface="Calibri"/>
              </a:rPr>
              <a:t>muscle spasms</a:t>
            </a:r>
            <a:endParaRPr lang="sr-Cyrl-RS" spc="-10" dirty="0">
              <a:cs typeface="Calibri"/>
            </a:endParaRPr>
          </a:p>
          <a:p>
            <a:pPr marL="12065" indent="0">
              <a:lnSpc>
                <a:spcPct val="100000"/>
              </a:lnSpc>
              <a:spcBef>
                <a:spcPts val="350"/>
              </a:spcBef>
              <a:buNone/>
              <a:tabLst>
                <a:tab pos="355600" algn="l"/>
                <a:tab pos="356235" algn="l"/>
              </a:tabLst>
            </a:pPr>
            <a:r>
              <a:rPr lang="en" spc="-10" dirty="0">
                <a:cs typeface="Calibri"/>
              </a:rPr>
              <a:t>    </a:t>
            </a:r>
            <a:r>
              <a:rPr lang="en" spc="-20" dirty="0">
                <a:cs typeface="Calibri"/>
              </a:rPr>
              <a:t>face , </a:t>
            </a:r>
            <a:r>
              <a:rPr lang="en" spc="-5" dirty="0">
                <a:cs typeface="Calibri"/>
              </a:rPr>
              <a:t>hands </a:t>
            </a:r>
            <a:r>
              <a:rPr lang="en" dirty="0">
                <a:cs typeface="Calibri"/>
              </a:rPr>
              <a:t>and</a:t>
            </a:r>
            <a:r>
              <a:rPr lang="en" spc="20" dirty="0">
                <a:cs typeface="Calibri"/>
              </a:rPr>
              <a:t> </a:t>
            </a:r>
            <a:r>
              <a:rPr lang="en" spc="-5" dirty="0">
                <a:cs typeface="Calibri"/>
              </a:rPr>
              <a:t>feet)</a:t>
            </a:r>
            <a:endParaRPr lang="sr-Cyrl-RS" dirty="0">
              <a:cs typeface="Calibri"/>
            </a:endParaRPr>
          </a:p>
          <a:p>
            <a:pPr marL="355600" indent="-343535">
              <a:lnSpc>
                <a:spcPct val="100000"/>
              </a:lnSpc>
              <a:spcBef>
                <a:spcPts val="270"/>
              </a:spcBef>
              <a:buFont typeface="Arial"/>
              <a:buChar char="•"/>
              <a:tabLst>
                <a:tab pos="355600" algn="l"/>
                <a:tab pos="356235" algn="l"/>
              </a:tabLst>
            </a:pPr>
            <a:r>
              <a:rPr lang="en" dirty="0">
                <a:cs typeface="Calibri"/>
              </a:rPr>
              <a:t>carpopedal</a:t>
            </a:r>
            <a:r>
              <a:rPr lang="en" spc="-120" dirty="0">
                <a:cs typeface="Calibri"/>
              </a:rPr>
              <a:t> </a:t>
            </a:r>
            <a:r>
              <a:rPr lang="en" spc="5" dirty="0">
                <a:cs typeface="Calibri"/>
              </a:rPr>
              <a:t>spasm</a:t>
            </a:r>
            <a:endParaRPr lang="sr-Cyrl-RS" dirty="0">
              <a:cs typeface="Calibri"/>
            </a:endParaRPr>
          </a:p>
          <a:p>
            <a:pPr marL="355600" indent="-343535">
              <a:lnSpc>
                <a:spcPct val="100000"/>
              </a:lnSpc>
              <a:spcBef>
                <a:spcPts val="275"/>
              </a:spcBef>
              <a:buFont typeface="Arial"/>
              <a:buChar char="•"/>
              <a:tabLst>
                <a:tab pos="355600" algn="l"/>
                <a:tab pos="356235" algn="l"/>
              </a:tabLst>
            </a:pPr>
            <a:r>
              <a:rPr lang="en" spc="-15" dirty="0">
                <a:cs typeface="Calibri"/>
              </a:rPr>
              <a:t>laryngeal</a:t>
            </a:r>
            <a:r>
              <a:rPr lang="en" spc="105" dirty="0">
                <a:cs typeface="Calibri"/>
              </a:rPr>
              <a:t> </a:t>
            </a:r>
            <a:r>
              <a:rPr lang="en" spc="5" dirty="0">
                <a:cs typeface="Calibri"/>
              </a:rPr>
              <a:t>spasm</a:t>
            </a:r>
            <a:endParaRPr lang="sr-Cyrl-RS" dirty="0">
              <a:cs typeface="Calibri"/>
            </a:endParaRPr>
          </a:p>
          <a:p>
            <a:pPr marL="355600" indent="-343535">
              <a:lnSpc>
                <a:spcPct val="100000"/>
              </a:lnSpc>
              <a:spcBef>
                <a:spcPts val="275"/>
              </a:spcBef>
              <a:buFont typeface="Arial"/>
              <a:buChar char="•"/>
              <a:tabLst>
                <a:tab pos="355600" algn="l"/>
                <a:tab pos="356235" algn="l"/>
              </a:tabLst>
            </a:pPr>
            <a:r>
              <a:rPr lang="en" spc="-5" dirty="0">
                <a:cs typeface="Calibri"/>
              </a:rPr>
              <a:t>spasms </a:t>
            </a:r>
            <a:r>
              <a:rPr lang="en" dirty="0">
                <a:cs typeface="Calibri"/>
              </a:rPr>
              <a:t>in</a:t>
            </a:r>
            <a:r>
              <a:rPr lang="en" spc="-25" dirty="0">
                <a:cs typeface="Calibri"/>
              </a:rPr>
              <a:t> </a:t>
            </a:r>
            <a:r>
              <a:rPr lang="en" spc="-10" dirty="0">
                <a:cs typeface="Calibri"/>
              </a:rPr>
              <a:t>abdomen</a:t>
            </a:r>
          </a:p>
          <a:p>
            <a:pPr marL="355600" indent="-343535">
              <a:lnSpc>
                <a:spcPct val="100000"/>
              </a:lnSpc>
              <a:spcBef>
                <a:spcPts val="275"/>
              </a:spcBef>
              <a:buFont typeface="Arial"/>
              <a:buChar char="•"/>
              <a:tabLst>
                <a:tab pos="355600" algn="l"/>
                <a:tab pos="356235" algn="l"/>
              </a:tabLst>
            </a:pPr>
            <a:endParaRPr lang="sr-Cyrl-RS" spc="-10" dirty="0">
              <a:cs typeface="Calibri"/>
            </a:endParaRPr>
          </a:p>
          <a:p>
            <a:pPr marL="355600" indent="-343535">
              <a:lnSpc>
                <a:spcPct val="100000"/>
              </a:lnSpc>
              <a:spcBef>
                <a:spcPts val="275"/>
              </a:spcBef>
              <a:buFont typeface="Arial"/>
              <a:buChar char="•"/>
              <a:tabLst>
                <a:tab pos="355600" algn="l"/>
                <a:tab pos="356235" algn="l"/>
              </a:tabLst>
            </a:pPr>
            <a:endParaRPr lang="sr-Cyrl-RS" dirty="0">
              <a:cs typeface="Calibri"/>
            </a:endParaRPr>
          </a:p>
          <a:p>
            <a:pPr marL="355600" indent="-343535">
              <a:lnSpc>
                <a:spcPct val="100000"/>
              </a:lnSpc>
              <a:spcBef>
                <a:spcPts val="350"/>
              </a:spcBef>
              <a:buFont typeface="Arial"/>
              <a:buChar char="•"/>
              <a:tabLst>
                <a:tab pos="355600" algn="l"/>
                <a:tab pos="356235" algn="l"/>
              </a:tabLst>
            </a:pPr>
            <a:r>
              <a:rPr lang="en" dirty="0">
                <a:cs typeface="Calibri"/>
              </a:rPr>
              <a:t>hypotension</a:t>
            </a:r>
          </a:p>
          <a:p>
            <a:pPr marL="355600" indent="-343535">
              <a:lnSpc>
                <a:spcPct val="100000"/>
              </a:lnSpc>
              <a:spcBef>
                <a:spcPts val="275"/>
              </a:spcBef>
              <a:buFont typeface="Arial"/>
              <a:buChar char="•"/>
              <a:tabLst>
                <a:tab pos="355600" algn="l"/>
                <a:tab pos="356235" algn="l"/>
              </a:tabLst>
            </a:pPr>
            <a:r>
              <a:rPr lang="en" dirty="0">
                <a:cs typeface="Calibri"/>
              </a:rPr>
              <a:t>hearty</a:t>
            </a:r>
            <a:r>
              <a:rPr lang="en" spc="-50" dirty="0">
                <a:cs typeface="Calibri"/>
              </a:rPr>
              <a:t> </a:t>
            </a:r>
            <a:r>
              <a:rPr lang="en" spc="-10" dirty="0">
                <a:cs typeface="Calibri"/>
              </a:rPr>
              <a:t>insufficiency</a:t>
            </a:r>
            <a:endParaRPr lang="sr-Cyrl-RS" dirty="0">
              <a:cs typeface="Calibri"/>
            </a:endParaRPr>
          </a:p>
          <a:p>
            <a:pPr marL="355600" indent="-343535">
              <a:lnSpc>
                <a:spcPct val="100000"/>
              </a:lnSpc>
              <a:spcBef>
                <a:spcPts val="275"/>
              </a:spcBef>
              <a:buFont typeface="Arial"/>
              <a:buChar char="•"/>
              <a:tabLst>
                <a:tab pos="355600" algn="l"/>
                <a:tab pos="356235" algn="l"/>
              </a:tabLst>
            </a:pPr>
            <a:r>
              <a:rPr lang="en" spc="-20" dirty="0">
                <a:cs typeface="Calibri"/>
              </a:rPr>
              <a:t>ventricular</a:t>
            </a:r>
            <a:r>
              <a:rPr lang="en" spc="135" dirty="0">
                <a:cs typeface="Calibri"/>
              </a:rPr>
              <a:t> </a:t>
            </a:r>
            <a:r>
              <a:rPr lang="en" spc="-5" dirty="0">
                <a:cs typeface="Calibri"/>
              </a:rPr>
              <a:t>arrhythmias</a:t>
            </a:r>
            <a:endParaRPr lang="sr-Cyrl-RS" dirty="0">
              <a:cs typeface="Calibri"/>
            </a:endParaRPr>
          </a:p>
          <a:p>
            <a:pPr marL="355600" indent="-343535">
              <a:lnSpc>
                <a:spcPct val="100000"/>
              </a:lnSpc>
              <a:spcBef>
                <a:spcPts val="275"/>
              </a:spcBef>
              <a:buFont typeface="Arial"/>
              <a:buChar char="•"/>
              <a:tabLst>
                <a:tab pos="355600" algn="l"/>
                <a:tab pos="356235" algn="l"/>
              </a:tabLst>
            </a:pPr>
            <a:r>
              <a:rPr lang="en" spc="-5" dirty="0">
                <a:cs typeface="Calibri"/>
              </a:rPr>
              <a:t>osteomalacia</a:t>
            </a:r>
            <a:endParaRPr lang="sr-Cyrl-RS" dirty="0">
              <a:cs typeface="Calibri"/>
            </a:endParaRPr>
          </a:p>
          <a:p>
            <a:pPr marL="355600" indent="-343535">
              <a:lnSpc>
                <a:spcPct val="100000"/>
              </a:lnSpc>
              <a:spcBef>
                <a:spcPts val="345"/>
              </a:spcBef>
              <a:buFont typeface="Arial"/>
              <a:buChar char="•"/>
              <a:tabLst>
                <a:tab pos="355600" algn="l"/>
                <a:tab pos="356235" algn="l"/>
              </a:tabLst>
            </a:pPr>
            <a:r>
              <a:rPr lang="en" dirty="0">
                <a:cs typeface="Calibri"/>
              </a:rPr>
              <a:t>bone </a:t>
            </a:r>
            <a:r>
              <a:rPr lang="en" spc="-20" dirty="0">
                <a:cs typeface="Calibri"/>
              </a:rPr>
              <a:t>pains </a:t>
            </a:r>
            <a:r>
              <a:rPr lang="en" spc="-5" dirty="0">
                <a:cs typeface="Calibri"/>
              </a:rPr>
              <a:t>, deformities,</a:t>
            </a:r>
            <a:r>
              <a:rPr lang="en" spc="-40" dirty="0">
                <a:cs typeface="Calibri"/>
              </a:rPr>
              <a:t> </a:t>
            </a:r>
            <a:r>
              <a:rPr lang="en" spc="-10" dirty="0">
                <a:cs typeface="Calibri"/>
              </a:rPr>
              <a:t>fractures</a:t>
            </a:r>
            <a:endParaRPr lang="sr-Cyrl-RS" dirty="0">
              <a:cs typeface="Calibri"/>
            </a:endParaRP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42</a:t>
            </a:fld>
            <a:endParaRPr lang="en-US"/>
          </a:p>
        </p:txBody>
      </p:sp>
    </p:spTree>
    <p:extLst>
      <p:ext uri="{BB962C8B-B14F-4D97-AF65-F5344CB8AC3E}">
        <p14:creationId xmlns:p14="http://schemas.microsoft.com/office/powerpoint/2010/main" val="2952849638"/>
      </p:ext>
    </p:extLst>
  </p:cSld>
  <p:clrMapOvr>
    <a:masterClrMapping/>
  </p:clrMapOvr>
  <mc:AlternateContent xmlns:mc="http://schemas.openxmlformats.org/markup-compatibility/2006" xmlns:p14="http://schemas.microsoft.com/office/powerpoint/2010/main">
    <mc:Choice Requires="p14">
      <p:transition spd="slow" p14:dur="2000" advTm="11211"/>
    </mc:Choice>
    <mc:Fallback xmlns="">
      <p:transition spd="slow" advTm="11211"/>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 ipercalcemia</a:t>
            </a:r>
            <a:endParaRPr lang="en-US" dirty="0"/>
          </a:p>
        </p:txBody>
      </p:sp>
      <p:sp>
        <p:nvSpPr>
          <p:cNvPr id="3" name="Content Placeholder 2"/>
          <p:cNvSpPr>
            <a:spLocks noGrp="1"/>
          </p:cNvSpPr>
          <p:nvPr>
            <p:ph idx="1"/>
          </p:nvPr>
        </p:nvSpPr>
        <p:spPr/>
        <p:txBody>
          <a:bodyPr/>
          <a:lstStyle/>
          <a:p>
            <a:pPr marL="0" indent="0">
              <a:buNone/>
            </a:pPr>
            <a:r>
              <a:rPr lang="en" dirty="0"/>
              <a:t>Hypercalcemia is a condition in which the concentration of:</a:t>
            </a:r>
          </a:p>
          <a:p>
            <a:pPr marL="0" indent="0">
              <a:buNone/>
            </a:pPr>
            <a:r>
              <a:rPr lang="en" dirty="0"/>
              <a:t> - total calcium in the serum is </a:t>
            </a:r>
            <a:r>
              <a:rPr lang="en" dirty="0">
                <a:solidFill>
                  <a:srgbClr val="C00000"/>
                </a:solidFill>
              </a:rPr>
              <a:t>greater than 2.53 mmol/l </a:t>
            </a:r>
            <a:r>
              <a:rPr lang="en" dirty="0"/>
              <a:t>or</a:t>
            </a:r>
            <a:endParaRPr lang="en-US" dirty="0"/>
          </a:p>
          <a:p>
            <a:pPr marL="0" indent="0">
              <a:buNone/>
            </a:pPr>
            <a:r>
              <a:rPr lang="en" dirty="0"/>
              <a:t> - concentration of ionized calcium is </a:t>
            </a:r>
            <a:r>
              <a:rPr lang="en" dirty="0">
                <a:solidFill>
                  <a:srgbClr val="C00000"/>
                </a:solidFill>
              </a:rPr>
              <a:t>greater than 1.3 mmol/l</a:t>
            </a:r>
            <a:endParaRPr lang="sr-Cyrl-RS" dirty="0">
              <a:solidFill>
                <a:srgbClr val="C00000"/>
              </a:solidFill>
            </a:endParaRPr>
          </a:p>
          <a:p>
            <a:pPr marL="0" indent="0">
              <a:buNone/>
            </a:pPr>
            <a:endParaRPr lang="sr-Cyrl-RS" dirty="0"/>
          </a:p>
          <a:p>
            <a:pPr marL="0" indent="0">
              <a:buNone/>
            </a:pPr>
            <a:endParaRPr lang="sr-Cyrl-RS" dirty="0"/>
          </a:p>
          <a:p>
            <a:pPr marL="0" indent="0">
              <a:buNone/>
            </a:pPr>
            <a:r>
              <a:rPr lang="en" sz="2600" i="1" dirty="0"/>
              <a:t>, the concentration of phosphate in the blood </a:t>
            </a:r>
            <a:endParaRPr lang="en-US" sz="2600" i="1" dirty="0"/>
          </a:p>
          <a:p>
            <a:pPr marL="0" indent="0">
              <a:buNone/>
            </a:pP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43</a:t>
            </a:fld>
            <a:endParaRPr lang="en-US"/>
          </a:p>
        </p:txBody>
      </p:sp>
      <p:sp>
        <p:nvSpPr>
          <p:cNvPr id="5" name="Rectangle 4"/>
          <p:cNvSpPr/>
          <p:nvPr/>
        </p:nvSpPr>
        <p:spPr>
          <a:xfrm>
            <a:off x="4185950" y="4980536"/>
            <a:ext cx="2894126" cy="461665"/>
          </a:xfrm>
          <a:prstGeom prst="rect">
            <a:avLst/>
          </a:prstGeom>
        </p:spPr>
        <p:txBody>
          <a:bodyPr wrap="none">
            <a:spAutoFit/>
          </a:bodyPr>
          <a:lstStyle/>
          <a:p>
            <a:pPr algn="ctr"/>
            <a:r>
              <a:rPr lang="en" sz="2400" dirty="0"/>
              <a:t>[Ca] x [HPO4] = const.</a:t>
            </a:r>
          </a:p>
        </p:txBody>
      </p:sp>
    </p:spTree>
    <p:extLst>
      <p:ext uri="{BB962C8B-B14F-4D97-AF65-F5344CB8AC3E}">
        <p14:creationId xmlns:p14="http://schemas.microsoft.com/office/powerpoint/2010/main" val="2358638330"/>
      </p:ext>
    </p:extLst>
  </p:cSld>
  <p:clrMapOvr>
    <a:masterClrMapping/>
  </p:clrMapOvr>
  <mc:AlternateContent xmlns:mc="http://schemas.openxmlformats.org/markup-compatibility/2006" xmlns:p14="http://schemas.microsoft.com/office/powerpoint/2010/main">
    <mc:Choice Requires="p14">
      <p:transition spd="slow" p14:dur="2000" advTm="17563"/>
    </mc:Choice>
    <mc:Fallback xmlns="">
      <p:transition spd="slow" advTm="17563"/>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Etiology of hypercalcemia</a:t>
            </a:r>
            <a:endParaRPr lang="en-US" dirty="0"/>
          </a:p>
        </p:txBody>
      </p:sp>
      <p:sp>
        <p:nvSpPr>
          <p:cNvPr id="3" name="Content Placeholder 2"/>
          <p:cNvSpPr>
            <a:spLocks noGrp="1"/>
          </p:cNvSpPr>
          <p:nvPr>
            <p:ph idx="1"/>
          </p:nvPr>
        </p:nvSpPr>
        <p:spPr/>
        <p:txBody>
          <a:bodyPr/>
          <a:lstStyle/>
          <a:p>
            <a:pPr marL="0" indent="0">
              <a:lnSpc>
                <a:spcPct val="100000"/>
              </a:lnSpc>
              <a:spcBef>
                <a:spcPts val="375"/>
              </a:spcBef>
              <a:buNone/>
            </a:pPr>
            <a:r>
              <a:rPr lang="en" spc="-10" dirty="0">
                <a:cs typeface="Calibri"/>
              </a:rPr>
              <a:t>1. </a:t>
            </a:r>
            <a:r>
              <a:rPr lang="en" spc="-5" dirty="0">
                <a:solidFill>
                  <a:srgbClr val="C00000"/>
                </a:solidFill>
                <a:cs typeface="Calibri"/>
              </a:rPr>
              <a:t>Increased </a:t>
            </a:r>
            <a:r>
              <a:rPr lang="en" spc="-15" dirty="0">
                <a:solidFill>
                  <a:srgbClr val="C00000"/>
                </a:solidFill>
                <a:cs typeface="Calibri"/>
              </a:rPr>
              <a:t>intestinal</a:t>
            </a:r>
            <a:r>
              <a:rPr lang="en" spc="150" dirty="0">
                <a:solidFill>
                  <a:srgbClr val="C00000"/>
                </a:solidFill>
                <a:cs typeface="Calibri"/>
              </a:rPr>
              <a:t> </a:t>
            </a:r>
            <a:r>
              <a:rPr lang="en" spc="-10" dirty="0">
                <a:solidFill>
                  <a:srgbClr val="C00000"/>
                </a:solidFill>
                <a:cs typeface="Calibri"/>
              </a:rPr>
              <a:t>absorption</a:t>
            </a:r>
            <a:endParaRPr lang="ru-RU" dirty="0">
              <a:solidFill>
                <a:srgbClr val="C00000"/>
              </a:solidFill>
              <a:cs typeface="Calibri"/>
            </a:endParaRPr>
          </a:p>
          <a:p>
            <a:pPr marL="355600" indent="-343535">
              <a:lnSpc>
                <a:spcPct val="100000"/>
              </a:lnSpc>
              <a:spcBef>
                <a:spcPts val="270"/>
              </a:spcBef>
              <a:buFont typeface="Arial"/>
              <a:buChar char="•"/>
              <a:tabLst>
                <a:tab pos="355600" algn="l"/>
                <a:tab pos="356235" algn="l"/>
              </a:tabLst>
            </a:pPr>
            <a:r>
              <a:rPr lang="en" spc="-10" dirty="0">
                <a:solidFill>
                  <a:srgbClr val="0070C0"/>
                </a:solidFill>
                <a:cs typeface="Calibri"/>
              </a:rPr>
              <a:t>hyperparathyroidism </a:t>
            </a:r>
            <a:r>
              <a:rPr lang="en" spc="-10" dirty="0">
                <a:cs typeface="Calibri"/>
              </a:rPr>
              <a:t>(adenoma, adenocarcinoma, hyperplasia)</a:t>
            </a:r>
          </a:p>
          <a:p>
            <a:pPr marL="355600" indent="-343535">
              <a:lnSpc>
                <a:spcPct val="100000"/>
              </a:lnSpc>
              <a:spcBef>
                <a:spcPts val="270"/>
              </a:spcBef>
              <a:buFont typeface="Arial"/>
              <a:buChar char="•"/>
              <a:tabLst>
                <a:tab pos="355600" algn="l"/>
                <a:tab pos="356235" algn="l"/>
              </a:tabLst>
            </a:pPr>
            <a:r>
              <a:rPr lang="en" spc="-10" dirty="0">
                <a:solidFill>
                  <a:srgbClr val="0070C0"/>
                </a:solidFill>
                <a:cs typeface="Calibri"/>
              </a:rPr>
              <a:t>granulomatous diseases</a:t>
            </a:r>
          </a:p>
          <a:p>
            <a:pPr marL="355600" indent="-343535">
              <a:lnSpc>
                <a:spcPct val="100000"/>
              </a:lnSpc>
              <a:spcBef>
                <a:spcPts val="270"/>
              </a:spcBef>
              <a:buFont typeface="Arial"/>
              <a:buChar char="•"/>
              <a:tabLst>
                <a:tab pos="355600" algn="l"/>
                <a:tab pos="356235" algn="l"/>
              </a:tabLst>
            </a:pPr>
            <a:r>
              <a:rPr lang="en" spc="10" dirty="0">
                <a:solidFill>
                  <a:srgbClr val="0070C0"/>
                </a:solidFill>
                <a:cs typeface="Calibri"/>
              </a:rPr>
              <a:t>excessive </a:t>
            </a:r>
            <a:r>
              <a:rPr lang="en" spc="-10" dirty="0">
                <a:solidFill>
                  <a:srgbClr val="0070C0"/>
                </a:solidFill>
                <a:cs typeface="Calibri"/>
              </a:rPr>
              <a:t>intake</a:t>
            </a:r>
            <a:r>
              <a:rPr lang="en" spc="-114" dirty="0">
                <a:solidFill>
                  <a:srgbClr val="0070C0"/>
                </a:solidFill>
                <a:cs typeface="Calibri"/>
              </a:rPr>
              <a:t> of </a:t>
            </a:r>
            <a:r>
              <a:rPr lang="en" spc="-10" dirty="0">
                <a:solidFill>
                  <a:srgbClr val="0070C0"/>
                </a:solidFill>
                <a:cs typeface="Calibri"/>
              </a:rPr>
              <a:t>calcium </a:t>
            </a:r>
            <a:r>
              <a:rPr lang="en" spc="-10" dirty="0">
                <a:cs typeface="Calibri"/>
              </a:rPr>
              <a:t>(milk-alkali syndrome)</a:t>
            </a:r>
            <a:endParaRPr lang="ru-RU" dirty="0">
              <a:cs typeface="Calibri"/>
            </a:endParaRPr>
          </a:p>
          <a:p>
            <a:pPr marL="355600" indent="-343535">
              <a:lnSpc>
                <a:spcPct val="100000"/>
              </a:lnSpc>
              <a:spcBef>
                <a:spcPts val="350"/>
              </a:spcBef>
              <a:buFont typeface="Arial"/>
              <a:buChar char="•"/>
              <a:tabLst>
                <a:tab pos="355600" algn="l"/>
                <a:tab pos="356235" algn="l"/>
              </a:tabLst>
            </a:pPr>
            <a:r>
              <a:rPr lang="en" spc="-5" dirty="0">
                <a:solidFill>
                  <a:srgbClr val="0070C0"/>
                </a:solidFill>
                <a:cs typeface="Calibri"/>
              </a:rPr>
              <a:t>hypervitaminosis</a:t>
            </a:r>
            <a:r>
              <a:rPr lang="en" spc="25" dirty="0">
                <a:solidFill>
                  <a:srgbClr val="0070C0"/>
                </a:solidFill>
                <a:cs typeface="Calibri"/>
              </a:rPr>
              <a:t> </a:t>
            </a:r>
            <a:r>
              <a:rPr lang="en" dirty="0">
                <a:solidFill>
                  <a:srgbClr val="0070C0"/>
                </a:solidFill>
                <a:cs typeface="Calibri"/>
              </a:rPr>
              <a:t>D</a:t>
            </a:r>
          </a:p>
          <a:p>
            <a:pPr marL="355600" indent="-343535">
              <a:lnSpc>
                <a:spcPct val="100000"/>
              </a:lnSpc>
              <a:spcBef>
                <a:spcPts val="350"/>
              </a:spcBef>
              <a:buFont typeface="Arial"/>
              <a:buChar char="•"/>
              <a:tabLst>
                <a:tab pos="355600" algn="l"/>
                <a:tab pos="356235" algn="l"/>
              </a:tabLst>
            </a:pPr>
            <a:r>
              <a:rPr lang="en" dirty="0">
                <a:solidFill>
                  <a:srgbClr val="0070C0"/>
                </a:solidFill>
                <a:cs typeface="Calibri"/>
              </a:rPr>
              <a:t>hypophosphatemia</a:t>
            </a:r>
          </a:p>
          <a:p>
            <a:pPr marL="12065" indent="0">
              <a:lnSpc>
                <a:spcPct val="100000"/>
              </a:lnSpc>
              <a:spcBef>
                <a:spcPts val="350"/>
              </a:spcBef>
              <a:buNone/>
              <a:tabLst>
                <a:tab pos="355600" algn="l"/>
                <a:tab pos="356235" algn="l"/>
              </a:tabLst>
            </a:pPr>
            <a:endParaRPr lang="ru-RU" dirty="0">
              <a:cs typeface="Calibri"/>
            </a:endParaRP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44</a:t>
            </a:fld>
            <a:endParaRPr lang="en-US"/>
          </a:p>
        </p:txBody>
      </p:sp>
    </p:spTree>
    <p:extLst>
      <p:ext uri="{BB962C8B-B14F-4D97-AF65-F5344CB8AC3E}">
        <p14:creationId xmlns:p14="http://schemas.microsoft.com/office/powerpoint/2010/main" val="4224038403"/>
      </p:ext>
    </p:extLst>
  </p:cSld>
  <p:clrMapOvr>
    <a:masterClrMapping/>
  </p:clrMapOvr>
  <mc:AlternateContent xmlns:mc="http://schemas.openxmlformats.org/markup-compatibility/2006" xmlns:p14="http://schemas.microsoft.com/office/powerpoint/2010/main">
    <mc:Choice Requires="p14">
      <p:transition spd="slow" p14:dur="2000" advTm="37245"/>
    </mc:Choice>
    <mc:Fallback xmlns="">
      <p:transition spd="slow" advTm="37245"/>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Etiology of hypercalcemia</a:t>
            </a:r>
            <a:endParaRPr lang="en-US" dirty="0"/>
          </a:p>
        </p:txBody>
      </p:sp>
      <p:sp>
        <p:nvSpPr>
          <p:cNvPr id="3" name="Content Placeholder 2"/>
          <p:cNvSpPr>
            <a:spLocks noGrp="1"/>
          </p:cNvSpPr>
          <p:nvPr>
            <p:ph idx="1"/>
          </p:nvPr>
        </p:nvSpPr>
        <p:spPr/>
        <p:txBody>
          <a:bodyPr>
            <a:normAutofit/>
          </a:bodyPr>
          <a:lstStyle/>
          <a:p>
            <a:pPr marL="0" indent="0">
              <a:lnSpc>
                <a:spcPct val="100000"/>
              </a:lnSpc>
              <a:spcBef>
                <a:spcPts val="1325"/>
              </a:spcBef>
              <a:buNone/>
            </a:pPr>
            <a:r>
              <a:rPr lang="en" spc="-10" dirty="0">
                <a:cs typeface="Calibri"/>
              </a:rPr>
              <a:t>2. </a:t>
            </a:r>
            <a:r>
              <a:rPr lang="en" spc="-5" dirty="0">
                <a:solidFill>
                  <a:srgbClr val="C00000"/>
                </a:solidFill>
                <a:cs typeface="Calibri"/>
              </a:rPr>
              <a:t>Increased </a:t>
            </a:r>
            <a:r>
              <a:rPr lang="en" spc="-10" dirty="0">
                <a:solidFill>
                  <a:srgbClr val="C00000"/>
                </a:solidFill>
                <a:cs typeface="Calibri"/>
              </a:rPr>
              <a:t>resorption of</a:t>
            </a:r>
            <a:r>
              <a:rPr lang="en" spc="85" dirty="0">
                <a:solidFill>
                  <a:srgbClr val="C00000"/>
                </a:solidFill>
                <a:cs typeface="Calibri"/>
              </a:rPr>
              <a:t> </a:t>
            </a:r>
            <a:r>
              <a:rPr lang="en" spc="-30" dirty="0">
                <a:solidFill>
                  <a:srgbClr val="C00000"/>
                </a:solidFill>
                <a:cs typeface="Calibri"/>
              </a:rPr>
              <a:t>bones</a:t>
            </a:r>
            <a:endParaRPr lang="sr-Cyrl-RS" dirty="0">
              <a:solidFill>
                <a:srgbClr val="C00000"/>
              </a:solidFill>
              <a:cs typeface="Calibri"/>
            </a:endParaRPr>
          </a:p>
          <a:p>
            <a:pPr marL="355600" indent="-343535">
              <a:lnSpc>
                <a:spcPct val="100000"/>
              </a:lnSpc>
              <a:spcBef>
                <a:spcPts val="275"/>
              </a:spcBef>
              <a:buFont typeface="Arial"/>
              <a:buChar char="•"/>
              <a:tabLst>
                <a:tab pos="355600" algn="l"/>
                <a:tab pos="356235" algn="l"/>
              </a:tabLst>
            </a:pPr>
            <a:r>
              <a:rPr lang="en" spc="-5" dirty="0">
                <a:solidFill>
                  <a:srgbClr val="0070C0"/>
                </a:solidFill>
                <a:cs typeface="Calibri"/>
              </a:rPr>
              <a:t>hyperparathyroidism</a:t>
            </a:r>
            <a:r>
              <a:rPr lang="en" spc="-5" dirty="0">
                <a:cs typeface="Calibri"/>
              </a:rPr>
              <a:t> </a:t>
            </a:r>
            <a:r>
              <a:rPr lang="en" spc="5" dirty="0">
                <a:cs typeface="Calibri"/>
              </a:rPr>
              <a:t>(↑</a:t>
            </a:r>
            <a:r>
              <a:rPr lang="en" spc="-15" dirty="0">
                <a:cs typeface="Calibri"/>
              </a:rPr>
              <a:t> </a:t>
            </a:r>
            <a:r>
              <a:rPr lang="en" spc="10" dirty="0">
                <a:cs typeface="Calibri"/>
              </a:rPr>
              <a:t>PTH)</a:t>
            </a:r>
            <a:endParaRPr lang="en-US" dirty="0">
              <a:cs typeface="Calibri"/>
            </a:endParaRPr>
          </a:p>
          <a:p>
            <a:pPr marL="355600" indent="-343535">
              <a:lnSpc>
                <a:spcPct val="100000"/>
              </a:lnSpc>
              <a:spcBef>
                <a:spcPts val="275"/>
              </a:spcBef>
              <a:buFont typeface="Arial"/>
              <a:buChar char="•"/>
              <a:tabLst>
                <a:tab pos="355600" algn="l"/>
                <a:tab pos="356235" algn="l"/>
              </a:tabLst>
            </a:pPr>
            <a:r>
              <a:rPr lang="en" spc="-15" dirty="0">
                <a:solidFill>
                  <a:srgbClr val="0070C0"/>
                </a:solidFill>
                <a:cs typeface="Calibri"/>
              </a:rPr>
              <a:t>malignancies</a:t>
            </a:r>
            <a:r>
              <a:rPr lang="en" spc="-15" dirty="0">
                <a:cs typeface="Calibri"/>
              </a:rPr>
              <a:t> </a:t>
            </a:r>
            <a:r>
              <a:rPr lang="en" spc="-10" dirty="0">
                <a:cs typeface="Calibri"/>
              </a:rPr>
              <a:t>(osteolytic</a:t>
            </a:r>
            <a:r>
              <a:rPr lang="en" spc="100" dirty="0">
                <a:cs typeface="Calibri"/>
              </a:rPr>
              <a:t> </a:t>
            </a:r>
            <a:r>
              <a:rPr lang="en" spc="-5" dirty="0">
                <a:cs typeface="Calibri"/>
              </a:rPr>
              <a:t>metastases, paraneoplastic syndromes, primary bone tumors and malignant blood diseases...)</a:t>
            </a:r>
          </a:p>
          <a:p>
            <a:pPr marL="355600" indent="-343535">
              <a:lnSpc>
                <a:spcPct val="100000"/>
              </a:lnSpc>
              <a:spcBef>
                <a:spcPts val="275"/>
              </a:spcBef>
              <a:buFont typeface="Arial"/>
              <a:buChar char="•"/>
              <a:tabLst>
                <a:tab pos="355600" algn="l"/>
                <a:tab pos="356235" algn="l"/>
              </a:tabLst>
            </a:pPr>
            <a:r>
              <a:rPr lang="en" spc="-5" dirty="0">
                <a:solidFill>
                  <a:srgbClr val="0070C0"/>
                </a:solidFill>
                <a:cs typeface="Calibri"/>
              </a:rPr>
              <a:t>long-term immobilization of the extremities </a:t>
            </a:r>
            <a:r>
              <a:rPr lang="en" spc="-5" dirty="0">
                <a:cs typeface="Calibri"/>
              </a:rPr>
              <a:t>(secondary osteoporosis due to normal reabsorption but reduced bone formation)</a:t>
            </a:r>
            <a:endParaRPr lang="sr-Cyrl-RS" dirty="0">
              <a:cs typeface="Calibri"/>
            </a:endParaRPr>
          </a:p>
        </p:txBody>
      </p:sp>
      <p:sp>
        <p:nvSpPr>
          <p:cNvPr id="4" name="Slide Number Placeholder 3"/>
          <p:cNvSpPr>
            <a:spLocks noGrp="1"/>
          </p:cNvSpPr>
          <p:nvPr>
            <p:ph type="sldNum" sz="quarter" idx="12"/>
          </p:nvPr>
        </p:nvSpPr>
        <p:spPr/>
        <p:txBody>
          <a:bodyPr/>
          <a:lstStyle/>
          <a:p>
            <a:fld id="{A134EC62-E7B5-4728-A7FE-3758188B631D}" type="slidenum">
              <a:rPr lang="en-US" smtClean="0"/>
              <a:t>45</a:t>
            </a:fld>
            <a:endParaRPr lang="en-US"/>
          </a:p>
        </p:txBody>
      </p:sp>
    </p:spTree>
    <p:extLst>
      <p:ext uri="{BB962C8B-B14F-4D97-AF65-F5344CB8AC3E}">
        <p14:creationId xmlns:p14="http://schemas.microsoft.com/office/powerpoint/2010/main" val="4055767544"/>
      </p:ext>
    </p:extLst>
  </p:cSld>
  <p:clrMapOvr>
    <a:masterClrMapping/>
  </p:clrMapOvr>
  <mc:AlternateContent xmlns:mc="http://schemas.openxmlformats.org/markup-compatibility/2006" xmlns:p14="http://schemas.microsoft.com/office/powerpoint/2010/main">
    <mc:Choice Requires="p14">
      <p:transition spd="slow" p14:dur="2000" advTm="50821"/>
    </mc:Choice>
    <mc:Fallback xmlns="">
      <p:transition spd="slow" advTm="50821"/>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Etiology of hypercalcemia</a:t>
            </a:r>
            <a:endParaRPr lang="en-US" dirty="0"/>
          </a:p>
        </p:txBody>
      </p:sp>
      <p:sp>
        <p:nvSpPr>
          <p:cNvPr id="3" name="Content Placeholder 2"/>
          <p:cNvSpPr>
            <a:spLocks noGrp="1"/>
          </p:cNvSpPr>
          <p:nvPr>
            <p:ph idx="1"/>
          </p:nvPr>
        </p:nvSpPr>
        <p:spPr/>
        <p:txBody>
          <a:bodyPr/>
          <a:lstStyle/>
          <a:p>
            <a:pPr marL="0" indent="0">
              <a:lnSpc>
                <a:spcPct val="100000"/>
              </a:lnSpc>
              <a:spcBef>
                <a:spcPts val="1400"/>
              </a:spcBef>
              <a:buNone/>
            </a:pPr>
            <a:r>
              <a:rPr lang="en" spc="-10" dirty="0">
                <a:cs typeface="Calibri"/>
              </a:rPr>
              <a:t>3 . </a:t>
            </a:r>
            <a:r>
              <a:rPr lang="en" spc="-5" dirty="0">
                <a:solidFill>
                  <a:srgbClr val="C00000"/>
                </a:solidFill>
                <a:cs typeface="Calibri"/>
              </a:rPr>
              <a:t>Endocrine</a:t>
            </a:r>
            <a:r>
              <a:rPr lang="en" spc="10" dirty="0">
                <a:solidFill>
                  <a:srgbClr val="C00000"/>
                </a:solidFill>
                <a:cs typeface="Calibri"/>
              </a:rPr>
              <a:t> </a:t>
            </a:r>
            <a:r>
              <a:rPr lang="en" spc="-20" dirty="0">
                <a:solidFill>
                  <a:srgbClr val="C00000"/>
                </a:solidFill>
                <a:cs typeface="Calibri"/>
              </a:rPr>
              <a:t>diseases</a:t>
            </a:r>
            <a:endParaRPr lang="sr-Cyrl-RS" dirty="0">
              <a:cs typeface="Calibri"/>
            </a:endParaRPr>
          </a:p>
          <a:p>
            <a:pPr marL="355600" indent="-343535">
              <a:lnSpc>
                <a:spcPct val="100000"/>
              </a:lnSpc>
              <a:spcBef>
                <a:spcPts val="275"/>
              </a:spcBef>
              <a:buFont typeface="Arial"/>
              <a:buChar char="•"/>
              <a:tabLst>
                <a:tab pos="355600" algn="l"/>
                <a:tab pos="356235" algn="l"/>
              </a:tabLst>
            </a:pPr>
            <a:r>
              <a:rPr lang="en" spc="-5" dirty="0">
                <a:solidFill>
                  <a:srgbClr val="0070C0"/>
                </a:solidFill>
                <a:cs typeface="Calibri"/>
              </a:rPr>
              <a:t>hyperthyroidism</a:t>
            </a:r>
          </a:p>
          <a:p>
            <a:pPr marL="355600" indent="-343535">
              <a:lnSpc>
                <a:spcPct val="100000"/>
              </a:lnSpc>
              <a:spcBef>
                <a:spcPts val="275"/>
              </a:spcBef>
              <a:buFont typeface="Arial"/>
              <a:buChar char="•"/>
              <a:tabLst>
                <a:tab pos="355600" algn="l"/>
                <a:tab pos="356235" algn="l"/>
              </a:tabLst>
            </a:pPr>
            <a:r>
              <a:rPr lang="en" spc="-5" dirty="0">
                <a:solidFill>
                  <a:srgbClr val="0070C0"/>
                </a:solidFill>
                <a:cs typeface="Calibri"/>
              </a:rPr>
              <a:t>hyperthyroidism</a:t>
            </a:r>
            <a:endParaRPr lang="sr-Cyrl-RS" dirty="0">
              <a:solidFill>
                <a:srgbClr val="0070C0"/>
              </a:solidFill>
              <a:cs typeface="Calibri"/>
            </a:endParaRPr>
          </a:p>
          <a:p>
            <a:pPr marL="355600" indent="-343535">
              <a:lnSpc>
                <a:spcPct val="100000"/>
              </a:lnSpc>
              <a:spcBef>
                <a:spcPts val="275"/>
              </a:spcBef>
              <a:buFont typeface="Arial"/>
              <a:buChar char="•"/>
              <a:tabLst>
                <a:tab pos="355600" algn="l"/>
                <a:tab pos="356235" algn="l"/>
              </a:tabLst>
            </a:pPr>
            <a:endParaRPr lang="sr-Cyrl-RS" spc="-5" dirty="0">
              <a:cs typeface="Calibri"/>
            </a:endParaRPr>
          </a:p>
          <a:p>
            <a:pPr marL="12065" indent="0">
              <a:lnSpc>
                <a:spcPct val="100000"/>
              </a:lnSpc>
              <a:spcBef>
                <a:spcPts val="275"/>
              </a:spcBef>
              <a:buNone/>
              <a:tabLst>
                <a:tab pos="355600" algn="l"/>
                <a:tab pos="356235" algn="l"/>
              </a:tabLst>
            </a:pPr>
            <a:r>
              <a:rPr lang="en" spc="-5" dirty="0">
                <a:cs typeface="Calibri"/>
              </a:rPr>
              <a:t>...conditions in which there are combined disorders:</a:t>
            </a:r>
          </a:p>
          <a:p>
            <a:pPr marL="469265" indent="-457200">
              <a:lnSpc>
                <a:spcPct val="100000"/>
              </a:lnSpc>
              <a:spcBef>
                <a:spcPts val="275"/>
              </a:spcBef>
              <a:tabLst>
                <a:tab pos="355600" algn="l"/>
                <a:tab pos="356235" algn="l"/>
              </a:tabLst>
            </a:pPr>
            <a:r>
              <a:rPr lang="en" spc="-5" dirty="0">
                <a:solidFill>
                  <a:srgbClr val="C00000"/>
                </a:solidFill>
                <a:cs typeface="Calibri"/>
              </a:rPr>
              <a:t>enhanced absorption </a:t>
            </a:r>
            <a:r>
              <a:rPr lang="en" spc="-5" dirty="0">
                <a:cs typeface="Calibri"/>
              </a:rPr>
              <a:t>of calcium from </a:t>
            </a:r>
            <a:r>
              <a:rPr lang="en" spc="-5" dirty="0">
                <a:solidFill>
                  <a:srgbClr val="0070C0"/>
                </a:solidFill>
                <a:cs typeface="Calibri"/>
              </a:rPr>
              <a:t>the gastrointestinal tract</a:t>
            </a:r>
          </a:p>
          <a:p>
            <a:pPr marL="469265" indent="-457200">
              <a:lnSpc>
                <a:spcPct val="100000"/>
              </a:lnSpc>
              <a:spcBef>
                <a:spcPts val="275"/>
              </a:spcBef>
              <a:tabLst>
                <a:tab pos="355600" algn="l"/>
                <a:tab pos="356235" algn="l"/>
              </a:tabLst>
            </a:pPr>
            <a:r>
              <a:rPr lang="en" spc="-5" dirty="0">
                <a:solidFill>
                  <a:srgbClr val="C00000"/>
                </a:solidFill>
                <a:cs typeface="Calibri"/>
              </a:rPr>
              <a:t>enhanced release </a:t>
            </a:r>
            <a:r>
              <a:rPr lang="en" spc="-5" dirty="0">
                <a:cs typeface="Calibri"/>
              </a:rPr>
              <a:t>of calcium from </a:t>
            </a:r>
            <a:r>
              <a:rPr lang="en" spc="-5" dirty="0">
                <a:solidFill>
                  <a:srgbClr val="0070C0"/>
                </a:solidFill>
                <a:cs typeface="Calibri"/>
              </a:rPr>
              <a:t>the bone system</a:t>
            </a:r>
          </a:p>
          <a:p>
            <a:pPr marL="469265" indent="-457200">
              <a:lnSpc>
                <a:spcPct val="100000"/>
              </a:lnSpc>
              <a:spcBef>
                <a:spcPts val="275"/>
              </a:spcBef>
              <a:tabLst>
                <a:tab pos="355600" algn="l"/>
                <a:tab pos="356235" algn="l"/>
              </a:tabLst>
            </a:pPr>
            <a:endParaRPr lang="sr-Cyrl-RS" spc="-5" dirty="0">
              <a:cs typeface="Calibri"/>
            </a:endParaRPr>
          </a:p>
          <a:p>
            <a:pPr marL="12065" indent="0">
              <a:lnSpc>
                <a:spcPct val="100000"/>
              </a:lnSpc>
              <a:spcBef>
                <a:spcPts val="275"/>
              </a:spcBef>
              <a:buNone/>
              <a:tabLst>
                <a:tab pos="355600" algn="l"/>
                <a:tab pos="356235" algn="l"/>
              </a:tabLst>
            </a:pPr>
            <a:endParaRPr lang="sr-Cyrl-RS" spc="-5" dirty="0">
              <a:cs typeface="Calibri"/>
            </a:endParaRPr>
          </a:p>
        </p:txBody>
      </p:sp>
      <p:sp>
        <p:nvSpPr>
          <p:cNvPr id="4" name="Slide Number Placeholder 3"/>
          <p:cNvSpPr>
            <a:spLocks noGrp="1"/>
          </p:cNvSpPr>
          <p:nvPr>
            <p:ph type="sldNum" sz="quarter" idx="12"/>
          </p:nvPr>
        </p:nvSpPr>
        <p:spPr/>
        <p:txBody>
          <a:bodyPr/>
          <a:lstStyle/>
          <a:p>
            <a:fld id="{A134EC62-E7B5-4728-A7FE-3758188B631D}" type="slidenum">
              <a:rPr lang="en-US" smtClean="0"/>
              <a:t>46</a:t>
            </a:fld>
            <a:endParaRPr lang="en-US"/>
          </a:p>
        </p:txBody>
      </p:sp>
    </p:spTree>
    <p:extLst>
      <p:ext uri="{BB962C8B-B14F-4D97-AF65-F5344CB8AC3E}">
        <p14:creationId xmlns:p14="http://schemas.microsoft.com/office/powerpoint/2010/main" val="2844981252"/>
      </p:ext>
    </p:extLst>
  </p:cSld>
  <p:clrMapOvr>
    <a:masterClrMapping/>
  </p:clrMapOvr>
  <mc:AlternateContent xmlns:mc="http://schemas.openxmlformats.org/markup-compatibility/2006" xmlns:p14="http://schemas.microsoft.com/office/powerpoint/2010/main">
    <mc:Choice Requires="p14">
      <p:transition spd="slow" p14:dur="2000" advTm="17969"/>
    </mc:Choice>
    <mc:Fallback xmlns="">
      <p:transition spd="slow" advTm="17969"/>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Pathophysiological consequences of hypercalcemia</a:t>
            </a:r>
            <a:endParaRPr lang="en-US" dirty="0"/>
          </a:p>
        </p:txBody>
      </p:sp>
      <p:sp>
        <p:nvSpPr>
          <p:cNvPr id="3" name="Content Placeholder 2"/>
          <p:cNvSpPr>
            <a:spLocks noGrp="1"/>
          </p:cNvSpPr>
          <p:nvPr>
            <p:ph idx="1"/>
          </p:nvPr>
        </p:nvSpPr>
        <p:spPr/>
        <p:txBody>
          <a:bodyPr/>
          <a:lstStyle/>
          <a:p>
            <a:r>
              <a:rPr lang="en" dirty="0">
                <a:solidFill>
                  <a:srgbClr val="0070C0"/>
                </a:solidFill>
              </a:rPr>
              <a:t>reduced neuromuscular excitability </a:t>
            </a:r>
            <a:r>
              <a:rPr lang="en" dirty="0"/>
              <a:t>- the threshold for the generation of an action potential increases and neuromuscular membranes become insensitive to depolarization</a:t>
            </a:r>
          </a:p>
          <a:p>
            <a:r>
              <a:rPr lang="en" dirty="0">
                <a:solidFill>
                  <a:srgbClr val="C00000"/>
                </a:solidFill>
              </a:rPr>
              <a:t>strengthened contractility of the smooth muscle cells of blood vessels </a:t>
            </a:r>
            <a:r>
              <a:rPr lang="en" dirty="0"/>
              <a:t>- caused by the direct effect of hypercalcemia on the muscle cells of blood vessels</a:t>
            </a: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47</a:t>
            </a:fld>
            <a:endParaRPr lang="en-US"/>
          </a:p>
        </p:txBody>
      </p:sp>
    </p:spTree>
    <p:extLst>
      <p:ext uri="{BB962C8B-B14F-4D97-AF65-F5344CB8AC3E}">
        <p14:creationId xmlns:p14="http://schemas.microsoft.com/office/powerpoint/2010/main" val="526826095"/>
      </p:ext>
    </p:extLst>
  </p:cSld>
  <p:clrMapOvr>
    <a:masterClrMapping/>
  </p:clrMapOvr>
  <mc:AlternateContent xmlns:mc="http://schemas.openxmlformats.org/markup-compatibility/2006" xmlns:p14="http://schemas.microsoft.com/office/powerpoint/2010/main">
    <mc:Choice Requires="p14">
      <p:transition spd="slow" p14:dur="2000" advTm="24949"/>
    </mc:Choice>
    <mc:Fallback xmlns="">
      <p:transition spd="slow" advTm="24949"/>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Clinical consequences of hypercalcemia</a:t>
            </a:r>
            <a:endParaRPr lang="en-US" dirty="0"/>
          </a:p>
        </p:txBody>
      </p:sp>
      <p:sp>
        <p:nvSpPr>
          <p:cNvPr id="3" name="Content Placeholder 2"/>
          <p:cNvSpPr>
            <a:spLocks noGrp="1"/>
          </p:cNvSpPr>
          <p:nvPr>
            <p:ph idx="1"/>
          </p:nvPr>
        </p:nvSpPr>
        <p:spPr/>
        <p:txBody>
          <a:bodyPr>
            <a:normAutofit/>
          </a:bodyPr>
          <a:lstStyle/>
          <a:p>
            <a:r>
              <a:rPr lang="en" dirty="0">
                <a:solidFill>
                  <a:srgbClr val="0070C0"/>
                </a:solidFill>
              </a:rPr>
              <a:t>nervous system </a:t>
            </a:r>
            <a:r>
              <a:rPr lang="en" dirty="0"/>
              <a:t>: hypertensive encephalopathy and ischemia</a:t>
            </a:r>
          </a:p>
          <a:p>
            <a:r>
              <a:rPr lang="en" dirty="0">
                <a:solidFill>
                  <a:srgbClr val="0070C0"/>
                </a:solidFill>
              </a:rPr>
              <a:t>muscles </a:t>
            </a:r>
            <a:r>
              <a:rPr lang="en" dirty="0"/>
              <a:t>: fatigue of the skeletal </a:t>
            </a:r>
            <a:r>
              <a:rPr lang="en" dirty="0">
                <a:solidFill>
                  <a:srgbClr val="0070C0"/>
                </a:solidFill>
              </a:rPr>
              <a:t>muscles</a:t>
            </a:r>
          </a:p>
          <a:p>
            <a:r>
              <a:rPr lang="en" dirty="0">
                <a:solidFill>
                  <a:srgbClr val="0070C0"/>
                </a:solidFill>
              </a:rPr>
              <a:t>heart : arrhythmias </a:t>
            </a:r>
            <a:r>
              <a:rPr lang="en" dirty="0"/>
              <a:t>, arterial hypertension</a:t>
            </a:r>
          </a:p>
          <a:p>
            <a:r>
              <a:rPr lang="en" dirty="0">
                <a:solidFill>
                  <a:srgbClr val="0070C0"/>
                </a:solidFill>
              </a:rPr>
              <a:t>gastrointestinal tract </a:t>
            </a:r>
            <a:r>
              <a:rPr lang="en" dirty="0"/>
              <a:t>: anorexia, nausea, vomiting; hypercalcemia stimulates the release of gastrin, which causes hypersecretion of gastric juice</a:t>
            </a:r>
          </a:p>
          <a:p>
            <a:r>
              <a:rPr lang="en" dirty="0">
                <a:solidFill>
                  <a:srgbClr val="0070C0"/>
                </a:solidFill>
              </a:rPr>
              <a:t>body fluids and kidney function </a:t>
            </a:r>
            <a:r>
              <a:rPr lang="en" dirty="0"/>
              <a:t>: reduced ability to concentrate urine leads to natriuresis and polyuria; dehydration</a:t>
            </a:r>
          </a:p>
          <a:p>
            <a:r>
              <a:rPr lang="en" dirty="0">
                <a:solidFill>
                  <a:srgbClr val="0070C0"/>
                </a:solidFill>
              </a:rPr>
              <a:t>soft tissue </a:t>
            </a:r>
            <a:endParaRPr lang="en-US" dirty="0">
              <a:solidFill>
                <a:srgbClr val="0070C0"/>
              </a:solidFill>
            </a:endParaRPr>
          </a:p>
        </p:txBody>
      </p:sp>
      <p:sp>
        <p:nvSpPr>
          <p:cNvPr id="4" name="Slide Number Placeholder 3"/>
          <p:cNvSpPr>
            <a:spLocks noGrp="1"/>
          </p:cNvSpPr>
          <p:nvPr>
            <p:ph type="sldNum" sz="quarter" idx="12"/>
          </p:nvPr>
        </p:nvSpPr>
        <p:spPr/>
        <p:txBody>
          <a:bodyPr/>
          <a:lstStyle/>
          <a:p>
            <a:fld id="{A134EC62-E7B5-4728-A7FE-3758188B631D}" type="slidenum">
              <a:rPr lang="en-US" smtClean="0"/>
              <a:t>48</a:t>
            </a:fld>
            <a:endParaRPr lang="en-US"/>
          </a:p>
        </p:txBody>
      </p:sp>
    </p:spTree>
    <p:extLst>
      <p:ext uri="{BB962C8B-B14F-4D97-AF65-F5344CB8AC3E}">
        <p14:creationId xmlns:p14="http://schemas.microsoft.com/office/powerpoint/2010/main" val="853987624"/>
      </p:ext>
    </p:extLst>
  </p:cSld>
  <p:clrMapOvr>
    <a:masterClrMapping/>
  </p:clrMapOvr>
  <mc:AlternateContent xmlns:mc="http://schemas.openxmlformats.org/markup-compatibility/2006" xmlns:p14="http://schemas.microsoft.com/office/powerpoint/2010/main">
    <mc:Choice Requires="p14">
      <p:transition spd="slow" p14:dur="2000" advTm="89325"/>
    </mc:Choice>
    <mc:Fallback xmlns="">
      <p:transition spd="slow" advTm="89325"/>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Disorders of urinary calcium excretion</a:t>
            </a:r>
            <a:endParaRPr lang="en-US" dirty="0"/>
          </a:p>
        </p:txBody>
      </p:sp>
      <p:sp>
        <p:nvSpPr>
          <p:cNvPr id="3" name="Content Placeholder 2"/>
          <p:cNvSpPr>
            <a:spLocks noGrp="1"/>
          </p:cNvSpPr>
          <p:nvPr>
            <p:ph idx="1"/>
          </p:nvPr>
        </p:nvSpPr>
        <p:spPr/>
        <p:txBody>
          <a:bodyPr>
            <a:noAutofit/>
          </a:bodyPr>
          <a:lstStyle/>
          <a:p>
            <a:pPr marL="0" indent="0">
              <a:buNone/>
            </a:pPr>
            <a:r>
              <a:rPr lang="en" sz="2400" dirty="0">
                <a:solidFill>
                  <a:srgbClr val="C00000"/>
                </a:solidFill>
              </a:rPr>
              <a:t>Hypercalciuria </a:t>
            </a:r>
            <a:r>
              <a:rPr lang="en" sz="2400" dirty="0"/>
              <a:t>(increased calcium excretion) can develop through three mechanisms:</a:t>
            </a:r>
          </a:p>
          <a:p>
            <a:r>
              <a:rPr lang="en" sz="2400" dirty="0">
                <a:solidFill>
                  <a:srgbClr val="0070C0"/>
                </a:solidFill>
              </a:rPr>
              <a:t>increased absorption of calcium in the gastrointestinal tract </a:t>
            </a:r>
            <a:r>
              <a:rPr lang="en" sz="2400" dirty="0"/>
              <a:t>(increased calcium intake, hypervitaminosis D , sarcoidosis) - </a:t>
            </a:r>
            <a:r>
              <a:rPr lang="en" sz="2400" b="1" dirty="0">
                <a:solidFill>
                  <a:srgbClr val="C00000"/>
                </a:solidFill>
              </a:rPr>
              <a:t>ABSORPTIVE HYPERCALCIURIA</a:t>
            </a:r>
          </a:p>
          <a:p>
            <a:r>
              <a:rPr lang="en" sz="2400" dirty="0">
                <a:solidFill>
                  <a:srgbClr val="0070C0"/>
                </a:solidFill>
              </a:rPr>
              <a:t>by increased reabsorption of calcium from the bone system </a:t>
            </a:r>
            <a:r>
              <a:rPr lang="en" sz="2400" dirty="0"/>
              <a:t>(primary hyperparathyroidism, treatment of hypercalcemia) - </a:t>
            </a:r>
            <a:r>
              <a:rPr lang="en" sz="2400" b="1" dirty="0">
                <a:solidFill>
                  <a:srgbClr val="C00000"/>
                </a:solidFill>
              </a:rPr>
              <a:t>REABSORPTION CALCIURIA</a:t>
            </a:r>
          </a:p>
          <a:p>
            <a:r>
              <a:rPr lang="en" sz="2400" dirty="0">
                <a:solidFill>
                  <a:srgbClr val="0070C0"/>
                </a:solidFill>
              </a:rPr>
              <a:t>by increased filtration or reduced reabsorption of calcium in the kidneys </a:t>
            </a:r>
            <a:r>
              <a:rPr lang="en" sz="2400" dirty="0"/>
              <a:t>(use of vasodilators, dysfunction of proximal tubules induced by heavy metal intoxication) - </a:t>
            </a:r>
            <a:r>
              <a:rPr lang="en" sz="2400" b="1" dirty="0">
                <a:solidFill>
                  <a:srgbClr val="C00000"/>
                </a:solidFill>
              </a:rPr>
              <a:t>RENAL HYPERCLACIURIA</a:t>
            </a:r>
          </a:p>
          <a:p>
            <a:pPr marL="0" indent="0">
              <a:buNone/>
            </a:pPr>
            <a:r>
              <a:rPr lang="en" sz="2400" dirty="0">
                <a:solidFill>
                  <a:srgbClr val="C00000"/>
                </a:solidFill>
              </a:rPr>
              <a:t>Hypocalciuria </a:t>
            </a:r>
            <a:r>
              <a:rPr lang="en" sz="2400" dirty="0"/>
              <a:t>(reduced calcium excretion) – chronic administration of thiazide diuretics, which increase calcium absorption in the distal tubules, causes permanent hypocalciuria.</a:t>
            </a:r>
          </a:p>
        </p:txBody>
      </p:sp>
      <p:sp>
        <p:nvSpPr>
          <p:cNvPr id="4" name="Slide Number Placeholder 3"/>
          <p:cNvSpPr>
            <a:spLocks noGrp="1"/>
          </p:cNvSpPr>
          <p:nvPr>
            <p:ph type="sldNum" sz="quarter" idx="12"/>
          </p:nvPr>
        </p:nvSpPr>
        <p:spPr/>
        <p:txBody>
          <a:bodyPr/>
          <a:lstStyle/>
          <a:p>
            <a:fld id="{A134EC62-E7B5-4728-A7FE-3758188B631D}" type="slidenum">
              <a:rPr lang="en-US" smtClean="0"/>
              <a:t>49</a:t>
            </a:fld>
            <a:endParaRPr lang="en-US"/>
          </a:p>
        </p:txBody>
      </p:sp>
    </p:spTree>
    <p:extLst>
      <p:ext uri="{BB962C8B-B14F-4D97-AF65-F5344CB8AC3E}">
        <p14:creationId xmlns:p14="http://schemas.microsoft.com/office/powerpoint/2010/main" val="4071713958"/>
      </p:ext>
    </p:extLst>
  </p:cSld>
  <p:clrMapOvr>
    <a:masterClrMapping/>
  </p:clrMapOvr>
  <mc:AlternateContent xmlns:mc="http://schemas.openxmlformats.org/markup-compatibility/2006" xmlns:p14="http://schemas.microsoft.com/office/powerpoint/2010/main">
    <mc:Choice Requires="p14">
      <p:transition spd="slow" p14:dur="2000" advTm="96497"/>
    </mc:Choice>
    <mc:Fallback xmlns="">
      <p:transition spd="slow" advTm="96497"/>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Calcium</a:t>
            </a:r>
            <a:endParaRPr lang="en-US" dirty="0"/>
          </a:p>
        </p:txBody>
      </p:sp>
      <p:sp>
        <p:nvSpPr>
          <p:cNvPr id="3" name="Content Placeholder 2"/>
          <p:cNvSpPr>
            <a:spLocks noGrp="1"/>
          </p:cNvSpPr>
          <p:nvPr>
            <p:ph idx="1"/>
          </p:nvPr>
        </p:nvSpPr>
        <p:spPr/>
        <p:txBody>
          <a:bodyPr/>
          <a:lstStyle/>
          <a:p>
            <a:pPr marL="0" indent="0">
              <a:buNone/>
            </a:pPr>
            <a:r>
              <a:rPr lang="en" dirty="0"/>
              <a:t>Concentration of free fatty acids:</a:t>
            </a:r>
          </a:p>
          <a:p>
            <a:r>
              <a:rPr lang="en" dirty="0"/>
              <a:t>increased concentration of free fatty acids (acute pancreatitis, diabetic ketoacidosis, sepsis), causes increased binding of ionized calcium to serum proteins</a:t>
            </a:r>
          </a:p>
          <a:p>
            <a:r>
              <a:rPr lang="en" dirty="0"/>
              <a:t>the result is </a:t>
            </a:r>
            <a:r>
              <a:rPr lang="en" dirty="0">
                <a:solidFill>
                  <a:srgbClr val="C00000"/>
                </a:solidFill>
              </a:rPr>
              <a:t>hypocalcemia</a:t>
            </a:r>
            <a:endParaRPr lang="en-US" dirty="0">
              <a:solidFill>
                <a:srgbClr val="C00000"/>
              </a:solidFill>
            </a:endParaRPr>
          </a:p>
        </p:txBody>
      </p:sp>
      <p:sp>
        <p:nvSpPr>
          <p:cNvPr id="4" name="Slide Number Placeholder 3"/>
          <p:cNvSpPr>
            <a:spLocks noGrp="1"/>
          </p:cNvSpPr>
          <p:nvPr>
            <p:ph type="sldNum" sz="quarter" idx="12"/>
          </p:nvPr>
        </p:nvSpPr>
        <p:spPr/>
        <p:txBody>
          <a:bodyPr/>
          <a:lstStyle/>
          <a:p>
            <a:fld id="{A134EC62-E7B5-4728-A7FE-3758188B631D}" type="slidenum">
              <a:rPr lang="en-US" smtClean="0"/>
              <a:t>5</a:t>
            </a:fld>
            <a:endParaRPr lang="en-US"/>
          </a:p>
        </p:txBody>
      </p:sp>
    </p:spTree>
    <p:extLst>
      <p:ext uri="{BB962C8B-B14F-4D97-AF65-F5344CB8AC3E}">
        <p14:creationId xmlns:p14="http://schemas.microsoft.com/office/powerpoint/2010/main" val="220264921"/>
      </p:ext>
    </p:extLst>
  </p:cSld>
  <p:clrMapOvr>
    <a:masterClrMapping/>
  </p:clrMapOvr>
  <mc:AlternateContent xmlns:mc="http://schemas.openxmlformats.org/markup-compatibility/2006" xmlns:p14="http://schemas.microsoft.com/office/powerpoint/2010/main">
    <mc:Choice Requires="p14">
      <p:transition spd="slow" p14:dur="2000" advTm="13201"/>
    </mc:Choice>
    <mc:Fallback xmlns="">
      <p:transition spd="slow" advTm="13201"/>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Disorders of phosphate metabolism</a:t>
            </a:r>
            <a:endParaRPr lang="en-US" dirty="0"/>
          </a:p>
        </p:txBody>
      </p:sp>
      <p:sp>
        <p:nvSpPr>
          <p:cNvPr id="3" name="Content Placeholder 2"/>
          <p:cNvSpPr>
            <a:spLocks noGrp="1"/>
          </p:cNvSpPr>
          <p:nvPr>
            <p:ph idx="1"/>
          </p:nvPr>
        </p:nvSpPr>
        <p:spPr/>
        <p:txBody>
          <a:bodyPr/>
          <a:lstStyle/>
          <a:p>
            <a:r>
              <a:rPr lang="en" dirty="0">
                <a:solidFill>
                  <a:srgbClr val="0070C0"/>
                </a:solidFill>
              </a:rPr>
              <a:t>hypophosphatemia</a:t>
            </a:r>
          </a:p>
          <a:p>
            <a:r>
              <a:rPr lang="en" dirty="0">
                <a:solidFill>
                  <a:srgbClr val="0070C0"/>
                </a:solidFill>
              </a:rPr>
              <a:t>hyperphosphatemia </a:t>
            </a:r>
            <a:endParaRPr lang="en-US" dirty="0">
              <a:solidFill>
                <a:srgbClr val="0070C0"/>
              </a:solidFill>
            </a:endParaRPr>
          </a:p>
        </p:txBody>
      </p:sp>
      <p:sp>
        <p:nvSpPr>
          <p:cNvPr id="4" name="Slide Number Placeholder 3"/>
          <p:cNvSpPr>
            <a:spLocks noGrp="1"/>
          </p:cNvSpPr>
          <p:nvPr>
            <p:ph type="sldNum" sz="quarter" idx="12"/>
          </p:nvPr>
        </p:nvSpPr>
        <p:spPr/>
        <p:txBody>
          <a:bodyPr/>
          <a:lstStyle/>
          <a:p>
            <a:fld id="{A134EC62-E7B5-4728-A7FE-3758188B631D}" type="slidenum">
              <a:rPr lang="en-US" smtClean="0"/>
              <a:t>50</a:t>
            </a:fld>
            <a:endParaRPr lang="en-US"/>
          </a:p>
        </p:txBody>
      </p:sp>
    </p:spTree>
    <p:extLst>
      <p:ext uri="{BB962C8B-B14F-4D97-AF65-F5344CB8AC3E}">
        <p14:creationId xmlns:p14="http://schemas.microsoft.com/office/powerpoint/2010/main" val="2301409575"/>
      </p:ext>
    </p:extLst>
  </p:cSld>
  <p:clrMapOvr>
    <a:masterClrMapping/>
  </p:clrMapOvr>
  <mc:AlternateContent xmlns:mc="http://schemas.openxmlformats.org/markup-compatibility/2006" xmlns:p14="http://schemas.microsoft.com/office/powerpoint/2010/main">
    <mc:Choice Requires="p14">
      <p:transition spd="slow" p14:dur="2000" advTm="16466"/>
    </mc:Choice>
    <mc:Fallback xmlns="">
      <p:transition spd="slow" advTm="16466"/>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Hypophosphatemia</a:t>
            </a:r>
            <a:endParaRPr lang="en-US" dirty="0"/>
          </a:p>
        </p:txBody>
      </p:sp>
      <p:sp>
        <p:nvSpPr>
          <p:cNvPr id="3" name="Content Placeholder 2"/>
          <p:cNvSpPr>
            <a:spLocks noGrp="1"/>
          </p:cNvSpPr>
          <p:nvPr>
            <p:ph idx="1"/>
          </p:nvPr>
        </p:nvSpPr>
        <p:spPr/>
        <p:txBody>
          <a:bodyPr/>
          <a:lstStyle/>
          <a:p>
            <a:pPr marL="0" indent="0">
              <a:buNone/>
            </a:pPr>
            <a:r>
              <a:rPr lang="en" dirty="0"/>
              <a:t>Hypophosphatemia is a condition in which the serum concentration of inorganic phosphate is </a:t>
            </a:r>
            <a:r>
              <a:rPr lang="en" dirty="0">
                <a:solidFill>
                  <a:srgbClr val="0070C0"/>
                </a:solidFill>
              </a:rPr>
              <a:t>less than 0.9 mmol/l</a:t>
            </a:r>
          </a:p>
          <a:p>
            <a:pPr marL="0" indent="0">
              <a:buNone/>
            </a:pPr>
            <a:endParaRPr lang="en-US" dirty="0"/>
          </a:p>
          <a:p>
            <a:pPr marL="0" indent="0">
              <a:buNone/>
            </a:pPr>
            <a:r>
              <a:rPr lang="en" i="1" dirty="0"/>
              <a:t>At the same time, the level of calcium in the blood increased reciprocally</a:t>
            </a:r>
            <a:endParaRPr lang="en-US" i="1" dirty="0"/>
          </a:p>
        </p:txBody>
      </p:sp>
      <p:sp>
        <p:nvSpPr>
          <p:cNvPr id="4" name="Slide Number Placeholder 3"/>
          <p:cNvSpPr>
            <a:spLocks noGrp="1"/>
          </p:cNvSpPr>
          <p:nvPr>
            <p:ph type="sldNum" sz="quarter" idx="12"/>
          </p:nvPr>
        </p:nvSpPr>
        <p:spPr/>
        <p:txBody>
          <a:bodyPr/>
          <a:lstStyle/>
          <a:p>
            <a:fld id="{A134EC62-E7B5-4728-A7FE-3758188B631D}" type="slidenum">
              <a:rPr lang="en-US" smtClean="0"/>
              <a:t>51</a:t>
            </a:fld>
            <a:endParaRPr lang="en-US"/>
          </a:p>
        </p:txBody>
      </p:sp>
      <p:sp>
        <p:nvSpPr>
          <p:cNvPr id="5" name="Rectangle 4"/>
          <p:cNvSpPr/>
          <p:nvPr/>
        </p:nvSpPr>
        <p:spPr>
          <a:xfrm>
            <a:off x="3919732" y="3880941"/>
            <a:ext cx="2894126" cy="461665"/>
          </a:xfrm>
          <a:prstGeom prst="rect">
            <a:avLst/>
          </a:prstGeom>
        </p:spPr>
        <p:txBody>
          <a:bodyPr wrap="none">
            <a:spAutoFit/>
          </a:bodyPr>
          <a:lstStyle/>
          <a:p>
            <a:pPr algn="ctr"/>
            <a:r>
              <a:rPr lang="en" sz="2400" dirty="0"/>
              <a:t>[Ca] x [HPO4] = const.</a:t>
            </a:r>
          </a:p>
        </p:txBody>
      </p:sp>
    </p:spTree>
    <p:extLst>
      <p:ext uri="{BB962C8B-B14F-4D97-AF65-F5344CB8AC3E}">
        <p14:creationId xmlns:p14="http://schemas.microsoft.com/office/powerpoint/2010/main" val="1575583174"/>
      </p:ext>
    </p:extLst>
  </p:cSld>
  <p:clrMapOvr>
    <a:masterClrMapping/>
  </p:clrMapOvr>
  <mc:AlternateContent xmlns:mc="http://schemas.openxmlformats.org/markup-compatibility/2006" xmlns:p14="http://schemas.microsoft.com/office/powerpoint/2010/main">
    <mc:Choice Requires="p14">
      <p:transition spd="slow" p14:dur="2000" advTm="12428"/>
    </mc:Choice>
    <mc:Fallback xmlns="">
      <p:transition spd="slow" advTm="12428"/>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Etiology of hypophosphatemia</a:t>
            </a:r>
            <a:endParaRPr lang="en-US" dirty="0"/>
          </a:p>
        </p:txBody>
      </p:sp>
      <p:sp>
        <p:nvSpPr>
          <p:cNvPr id="3" name="Content Placeholder 2"/>
          <p:cNvSpPr>
            <a:spLocks noGrp="1"/>
          </p:cNvSpPr>
          <p:nvPr>
            <p:ph idx="1"/>
          </p:nvPr>
        </p:nvSpPr>
        <p:spPr/>
        <p:txBody>
          <a:bodyPr/>
          <a:lstStyle/>
          <a:p>
            <a:pPr marL="0" indent="0">
              <a:buNone/>
            </a:pPr>
            <a:r>
              <a:rPr lang="en" dirty="0"/>
              <a:t>1. </a:t>
            </a:r>
            <a:r>
              <a:rPr lang="en" dirty="0">
                <a:solidFill>
                  <a:srgbClr val="C00000"/>
                </a:solidFill>
              </a:rPr>
              <a:t>Decreased absorption of phosphate in the gastrointestinal tract</a:t>
            </a:r>
          </a:p>
          <a:p>
            <a:pPr marL="0" indent="0">
              <a:buNone/>
            </a:pPr>
            <a:r>
              <a:rPr lang="en" dirty="0"/>
              <a:t>2. </a:t>
            </a:r>
            <a:r>
              <a:rPr lang="en" dirty="0">
                <a:solidFill>
                  <a:srgbClr val="C00000"/>
                </a:solidFill>
              </a:rPr>
              <a:t>Increased renal phosphate excretion</a:t>
            </a:r>
          </a:p>
          <a:p>
            <a:pPr marL="0" indent="0">
              <a:buNone/>
            </a:pPr>
            <a:r>
              <a:rPr lang="en" dirty="0"/>
              <a:t>3. </a:t>
            </a:r>
            <a:r>
              <a:rPr lang="en" dirty="0">
                <a:solidFill>
                  <a:srgbClr val="C00000"/>
                </a:solidFill>
              </a:rPr>
              <a:t>Redistribution of phosphate between individual body spaces</a:t>
            </a: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52</a:t>
            </a:fld>
            <a:endParaRPr lang="en-US"/>
          </a:p>
        </p:txBody>
      </p:sp>
    </p:spTree>
    <p:extLst>
      <p:ext uri="{BB962C8B-B14F-4D97-AF65-F5344CB8AC3E}">
        <p14:creationId xmlns:p14="http://schemas.microsoft.com/office/powerpoint/2010/main" val="250098156"/>
      </p:ext>
    </p:extLst>
  </p:cSld>
  <p:clrMapOvr>
    <a:masterClrMapping/>
  </p:clrMapOvr>
  <mc:AlternateContent xmlns:mc="http://schemas.openxmlformats.org/markup-compatibility/2006" xmlns:p14="http://schemas.microsoft.com/office/powerpoint/2010/main">
    <mc:Choice Requires="p14">
      <p:transition spd="slow" p14:dur="2000" advTm="17711"/>
    </mc:Choice>
    <mc:Fallback xmlns="">
      <p:transition spd="slow" advTm="17711"/>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Etiology of hypophosphatemia</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 dirty="0"/>
              <a:t>1. </a:t>
            </a:r>
            <a:r>
              <a:rPr lang="en" dirty="0">
                <a:solidFill>
                  <a:srgbClr val="C00000"/>
                </a:solidFill>
              </a:rPr>
              <a:t>Decreased absorption of phosphate in the gastrointestinal tract</a:t>
            </a:r>
          </a:p>
          <a:p>
            <a:r>
              <a:rPr lang="en" dirty="0">
                <a:solidFill>
                  <a:srgbClr val="0070C0"/>
                </a:solidFill>
              </a:rPr>
              <a:t>malabsorption</a:t>
            </a:r>
            <a:r>
              <a:rPr lang="en" dirty="0"/>
              <a:t> </a:t>
            </a:r>
          </a:p>
          <a:p>
            <a:r>
              <a:rPr lang="en" dirty="0">
                <a:solidFill>
                  <a:srgbClr val="0070C0"/>
                </a:solidFill>
              </a:rPr>
              <a:t>defficiency of the active form of vitamin D</a:t>
            </a:r>
            <a:endParaRPr lang="sr-Cyrl-RS" dirty="0">
              <a:solidFill>
                <a:srgbClr val="0070C0"/>
              </a:solidFill>
            </a:endParaRPr>
          </a:p>
          <a:p>
            <a:r>
              <a:rPr lang="en" dirty="0">
                <a:solidFill>
                  <a:srgbClr val="0070C0"/>
                </a:solidFill>
              </a:rPr>
              <a:t>chronic alcoholism</a:t>
            </a:r>
          </a:p>
          <a:p>
            <a:r>
              <a:rPr lang="en-US" dirty="0">
                <a:solidFill>
                  <a:srgbClr val="0070C0"/>
                </a:solidFill>
              </a:rPr>
              <a:t>l</a:t>
            </a:r>
            <a:r>
              <a:rPr lang="en" dirty="0">
                <a:solidFill>
                  <a:srgbClr val="0070C0"/>
                </a:solidFill>
              </a:rPr>
              <a:t>ack of food intake</a:t>
            </a:r>
          </a:p>
          <a:p>
            <a:r>
              <a:rPr lang="en" dirty="0">
                <a:solidFill>
                  <a:srgbClr val="0070C0"/>
                </a:solidFill>
              </a:rPr>
              <a:t>and infiltrative diseases of the digestive system</a:t>
            </a:r>
          </a:p>
          <a:p>
            <a:r>
              <a:rPr lang="en" dirty="0">
                <a:solidFill>
                  <a:srgbClr val="0070C0"/>
                </a:solidFill>
              </a:rPr>
              <a:t>increased loss </a:t>
            </a:r>
            <a:r>
              <a:rPr lang="en" dirty="0"/>
              <a:t>: vomiting, diarrhea, use of antacids with magnesium or aluminum</a:t>
            </a:r>
          </a:p>
          <a:p>
            <a:pPr marL="0" indent="0">
              <a:buNone/>
            </a:pPr>
            <a:r>
              <a:rPr lang="en" dirty="0"/>
              <a:t>  </a:t>
            </a: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53</a:t>
            </a:fld>
            <a:endParaRPr lang="en-US"/>
          </a:p>
        </p:txBody>
      </p:sp>
    </p:spTree>
    <p:extLst>
      <p:ext uri="{BB962C8B-B14F-4D97-AF65-F5344CB8AC3E}">
        <p14:creationId xmlns:p14="http://schemas.microsoft.com/office/powerpoint/2010/main" val="3094297817"/>
      </p:ext>
    </p:extLst>
  </p:cSld>
  <p:clrMapOvr>
    <a:masterClrMapping/>
  </p:clrMapOvr>
  <mc:AlternateContent xmlns:mc="http://schemas.openxmlformats.org/markup-compatibility/2006" xmlns:p14="http://schemas.microsoft.com/office/powerpoint/2010/main">
    <mc:Choice Requires="p14">
      <p:transition spd="slow" p14:dur="2000" advTm="28217"/>
    </mc:Choice>
    <mc:Fallback xmlns="">
      <p:transition spd="slow" advTm="28217"/>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Etiology of hypophosphatemia</a:t>
            </a:r>
            <a:endParaRPr lang="en-US" dirty="0"/>
          </a:p>
        </p:txBody>
      </p:sp>
      <p:sp>
        <p:nvSpPr>
          <p:cNvPr id="3" name="Content Placeholder 2"/>
          <p:cNvSpPr>
            <a:spLocks noGrp="1"/>
          </p:cNvSpPr>
          <p:nvPr>
            <p:ph idx="1"/>
          </p:nvPr>
        </p:nvSpPr>
        <p:spPr/>
        <p:txBody>
          <a:bodyPr/>
          <a:lstStyle/>
          <a:p>
            <a:pPr marL="0" indent="0">
              <a:buNone/>
            </a:pPr>
            <a:r>
              <a:rPr lang="en" dirty="0"/>
              <a:t>2. </a:t>
            </a:r>
            <a:r>
              <a:rPr lang="en" dirty="0">
                <a:solidFill>
                  <a:srgbClr val="C00000"/>
                </a:solidFill>
              </a:rPr>
              <a:t>Increased renal phosphate excretion</a:t>
            </a:r>
          </a:p>
          <a:p>
            <a:r>
              <a:rPr lang="en" dirty="0">
                <a:solidFill>
                  <a:srgbClr val="0070C0"/>
                </a:solidFill>
              </a:rPr>
              <a:t>primary hyperparathyroidism</a:t>
            </a:r>
          </a:p>
          <a:p>
            <a:r>
              <a:rPr lang="en" dirty="0">
                <a:solidFill>
                  <a:srgbClr val="0070C0"/>
                </a:solidFill>
              </a:rPr>
              <a:t>hypovitaminosis D</a:t>
            </a:r>
            <a:endParaRPr lang="sr-Cyrl-RS" dirty="0">
              <a:solidFill>
                <a:srgbClr val="0070C0"/>
              </a:solidFill>
            </a:endParaRPr>
          </a:p>
          <a:p>
            <a:r>
              <a:rPr lang="en" dirty="0">
                <a:solidFill>
                  <a:srgbClr val="0070C0"/>
                </a:solidFill>
              </a:rPr>
              <a:t>kidney disease</a:t>
            </a:r>
          </a:p>
          <a:p>
            <a:r>
              <a:rPr lang="en" dirty="0">
                <a:solidFill>
                  <a:srgbClr val="0070C0"/>
                </a:solidFill>
              </a:rPr>
              <a:t>the use of some medicine</a:t>
            </a: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54</a:t>
            </a:fld>
            <a:endParaRPr lang="en-US"/>
          </a:p>
        </p:txBody>
      </p:sp>
    </p:spTree>
    <p:extLst>
      <p:ext uri="{BB962C8B-B14F-4D97-AF65-F5344CB8AC3E}">
        <p14:creationId xmlns:p14="http://schemas.microsoft.com/office/powerpoint/2010/main" val="3472823529"/>
      </p:ext>
    </p:extLst>
  </p:cSld>
  <p:clrMapOvr>
    <a:masterClrMapping/>
  </p:clrMapOvr>
  <mc:AlternateContent xmlns:mc="http://schemas.openxmlformats.org/markup-compatibility/2006" xmlns:p14="http://schemas.microsoft.com/office/powerpoint/2010/main">
    <mc:Choice Requires="p14">
      <p:transition spd="slow" p14:dur="2000" advTm="12679"/>
    </mc:Choice>
    <mc:Fallback xmlns="">
      <p:transition spd="slow" advTm="12679"/>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Etiology of hypophosphatemia</a:t>
            </a:r>
            <a:endParaRPr lang="en-US" dirty="0"/>
          </a:p>
        </p:txBody>
      </p:sp>
      <p:sp>
        <p:nvSpPr>
          <p:cNvPr id="3" name="Content Placeholder 2"/>
          <p:cNvSpPr>
            <a:spLocks noGrp="1"/>
          </p:cNvSpPr>
          <p:nvPr>
            <p:ph idx="1"/>
          </p:nvPr>
        </p:nvSpPr>
        <p:spPr/>
        <p:txBody>
          <a:bodyPr/>
          <a:lstStyle/>
          <a:p>
            <a:pPr marL="0" indent="0">
              <a:buNone/>
            </a:pPr>
            <a:r>
              <a:rPr lang="en" dirty="0"/>
              <a:t>3. </a:t>
            </a:r>
            <a:r>
              <a:rPr lang="en" dirty="0">
                <a:solidFill>
                  <a:srgbClr val="C00000"/>
                </a:solidFill>
              </a:rPr>
              <a:t>Redistribution of phosphate between individual body places</a:t>
            </a:r>
          </a:p>
          <a:p>
            <a:r>
              <a:rPr lang="en" dirty="0"/>
              <a:t>the transfer of phosphate from the extracellular space to the intracellular space occurs during:</a:t>
            </a:r>
          </a:p>
          <a:p>
            <a:pPr>
              <a:buFontTx/>
              <a:buChar char="-"/>
            </a:pPr>
            <a:r>
              <a:rPr lang="en" dirty="0">
                <a:solidFill>
                  <a:srgbClr val="0070C0"/>
                </a:solidFill>
              </a:rPr>
              <a:t>respiratory alkalosis</a:t>
            </a:r>
          </a:p>
          <a:p>
            <a:pPr>
              <a:buFontTx/>
              <a:buChar char="-"/>
            </a:pPr>
            <a:r>
              <a:rPr lang="en" dirty="0"/>
              <a:t>and </a:t>
            </a:r>
            <a:r>
              <a:rPr lang="en" dirty="0">
                <a:solidFill>
                  <a:srgbClr val="0070C0"/>
                </a:solidFill>
              </a:rPr>
              <a:t>insulin </a:t>
            </a:r>
            <a:r>
              <a:rPr lang="en" dirty="0"/>
              <a:t>infusions or</a:t>
            </a:r>
          </a:p>
          <a:p>
            <a:pPr>
              <a:buFontTx/>
              <a:buChar char="-"/>
            </a:pPr>
            <a:r>
              <a:rPr lang="en" dirty="0">
                <a:solidFill>
                  <a:srgbClr val="0070C0"/>
                </a:solidFill>
              </a:rPr>
              <a:t>glucose </a:t>
            </a:r>
            <a:r>
              <a:rPr lang="en" dirty="0"/>
              <a:t>(pulls phosphates into the cell)</a:t>
            </a:r>
          </a:p>
          <a:p>
            <a:pPr>
              <a:buFontTx/>
              <a:buChar char="-"/>
            </a:pPr>
            <a:r>
              <a:rPr lang="en" dirty="0">
                <a:solidFill>
                  <a:srgbClr val="0070C0"/>
                </a:solidFill>
              </a:rPr>
              <a:t>and </a:t>
            </a:r>
            <a:r>
              <a:rPr lang="en" dirty="0"/>
              <a:t>cell </a:t>
            </a:r>
            <a:r>
              <a:rPr lang="en" dirty="0">
                <a:solidFill>
                  <a:srgbClr val="0070C0"/>
                </a:solidFill>
              </a:rPr>
              <a:t>expansion</a:t>
            </a:r>
          </a:p>
          <a:p>
            <a:pPr>
              <a:buFontTx/>
              <a:buChar char="-"/>
            </a:pPr>
            <a:r>
              <a:rPr lang="en" dirty="0"/>
              <a:t>Treatment of </a:t>
            </a:r>
            <a:r>
              <a:rPr lang="en" dirty="0">
                <a:solidFill>
                  <a:srgbClr val="0070C0"/>
                </a:solidFill>
              </a:rPr>
              <a:t>acidosis</a:t>
            </a:r>
          </a:p>
          <a:p>
            <a:pPr>
              <a:buFontTx/>
              <a:buChar char="-"/>
            </a:pPr>
            <a:endParaRPr lang="en-US" dirty="0">
              <a:solidFill>
                <a:srgbClr val="0070C0"/>
              </a:solidFill>
            </a:endParaRPr>
          </a:p>
        </p:txBody>
      </p:sp>
      <p:sp>
        <p:nvSpPr>
          <p:cNvPr id="4" name="Slide Number Placeholder 3"/>
          <p:cNvSpPr>
            <a:spLocks noGrp="1"/>
          </p:cNvSpPr>
          <p:nvPr>
            <p:ph type="sldNum" sz="quarter" idx="12"/>
          </p:nvPr>
        </p:nvSpPr>
        <p:spPr/>
        <p:txBody>
          <a:bodyPr/>
          <a:lstStyle/>
          <a:p>
            <a:fld id="{A134EC62-E7B5-4728-A7FE-3758188B631D}" type="slidenum">
              <a:rPr lang="en-US" smtClean="0"/>
              <a:t>55</a:t>
            </a:fld>
            <a:endParaRPr lang="en-US"/>
          </a:p>
        </p:txBody>
      </p:sp>
    </p:spTree>
    <p:extLst>
      <p:ext uri="{BB962C8B-B14F-4D97-AF65-F5344CB8AC3E}">
        <p14:creationId xmlns:p14="http://schemas.microsoft.com/office/powerpoint/2010/main" val="637852978"/>
      </p:ext>
    </p:extLst>
  </p:cSld>
  <p:clrMapOvr>
    <a:masterClrMapping/>
  </p:clrMapOvr>
  <mc:AlternateContent xmlns:mc="http://schemas.openxmlformats.org/markup-compatibility/2006" xmlns:p14="http://schemas.microsoft.com/office/powerpoint/2010/main">
    <mc:Choice Requires="p14">
      <p:transition spd="slow" p14:dur="2000" advTm="20880"/>
    </mc:Choice>
    <mc:Fallback xmlns="">
      <p:transition spd="slow" advTm="20880"/>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spc="5" dirty="0"/>
              <a:t>Pathophysiological </a:t>
            </a:r>
            <a:r>
              <a:rPr lang="en" spc="-10" dirty="0"/>
              <a:t>consequences of</a:t>
            </a:r>
            <a:r>
              <a:rPr lang="en" spc="-370" dirty="0"/>
              <a:t> </a:t>
            </a:r>
            <a:r>
              <a:rPr lang="en" spc="5" dirty="0"/>
              <a:t>hypophosphatemia</a:t>
            </a:r>
            <a:endParaRPr lang="en-US" dirty="0"/>
          </a:p>
        </p:txBody>
      </p:sp>
      <p:sp>
        <p:nvSpPr>
          <p:cNvPr id="3" name="Content Placeholder 2"/>
          <p:cNvSpPr>
            <a:spLocks noGrp="1"/>
          </p:cNvSpPr>
          <p:nvPr>
            <p:ph idx="1"/>
          </p:nvPr>
        </p:nvSpPr>
        <p:spPr/>
        <p:txBody>
          <a:bodyPr/>
          <a:lstStyle/>
          <a:p>
            <a:pPr marL="0" indent="0">
              <a:lnSpc>
                <a:spcPct val="100000"/>
              </a:lnSpc>
              <a:spcBef>
                <a:spcPts val="670"/>
              </a:spcBef>
              <a:buNone/>
            </a:pPr>
            <a:r>
              <a:rPr lang="en" spc="-5" dirty="0">
                <a:cs typeface="Calibri"/>
              </a:rPr>
              <a:t>1 . </a:t>
            </a:r>
            <a:r>
              <a:rPr lang="en" spc="-5" dirty="0">
                <a:solidFill>
                  <a:srgbClr val="0070C0"/>
                </a:solidFill>
                <a:cs typeface="Calibri"/>
              </a:rPr>
              <a:t>Reduced </a:t>
            </a:r>
            <a:r>
              <a:rPr lang="en" spc="-10" dirty="0">
                <a:solidFill>
                  <a:srgbClr val="0070C0"/>
                </a:solidFill>
                <a:cs typeface="Calibri"/>
              </a:rPr>
              <a:t>oxidative </a:t>
            </a:r>
            <a:r>
              <a:rPr lang="en" spc="-20" dirty="0">
                <a:solidFill>
                  <a:srgbClr val="0070C0"/>
                </a:solidFill>
                <a:cs typeface="Calibri"/>
              </a:rPr>
              <a:t>transport </a:t>
            </a:r>
            <a:r>
              <a:rPr lang="en" spc="-5" dirty="0">
                <a:solidFill>
                  <a:srgbClr val="0070C0"/>
                </a:solidFill>
                <a:cs typeface="Calibri"/>
              </a:rPr>
              <a:t>capacity </a:t>
            </a:r>
            <a:r>
              <a:rPr lang="en" dirty="0">
                <a:solidFill>
                  <a:srgbClr val="0070C0"/>
                </a:solidFill>
                <a:cs typeface="Calibri"/>
              </a:rPr>
              <a:t>in</a:t>
            </a:r>
            <a:r>
              <a:rPr lang="en" spc="-345" dirty="0">
                <a:solidFill>
                  <a:srgbClr val="0070C0"/>
                </a:solidFill>
                <a:cs typeface="Calibri"/>
              </a:rPr>
              <a:t> </a:t>
            </a:r>
            <a:r>
              <a:rPr lang="en" spc="-10" dirty="0">
                <a:solidFill>
                  <a:srgbClr val="0070C0"/>
                </a:solidFill>
                <a:cs typeface="Calibri"/>
              </a:rPr>
              <a:t>erythrocytes</a:t>
            </a:r>
            <a:endParaRPr lang="sr-Cyrl-RS" dirty="0">
              <a:solidFill>
                <a:srgbClr val="0070C0"/>
              </a:solidFill>
              <a:cs typeface="Calibri"/>
            </a:endParaRPr>
          </a:p>
          <a:p>
            <a:pPr marL="79375">
              <a:lnSpc>
                <a:spcPts val="2865"/>
              </a:lnSpc>
              <a:spcBef>
                <a:spcPts val="575"/>
              </a:spcBef>
            </a:pPr>
            <a:r>
              <a:rPr lang="en" spc="5" dirty="0">
                <a:cs typeface="Calibri"/>
              </a:rPr>
              <a:t>reduced </a:t>
            </a:r>
            <a:r>
              <a:rPr lang="en" dirty="0">
                <a:cs typeface="Calibri"/>
              </a:rPr>
              <a:t>2,3- DPG, </a:t>
            </a:r>
            <a:r>
              <a:rPr lang="en" spc="5" dirty="0">
                <a:cs typeface="Calibri"/>
              </a:rPr>
              <a:t>reduced </a:t>
            </a:r>
            <a:r>
              <a:rPr lang="en" spc="-5" dirty="0">
                <a:cs typeface="Calibri"/>
              </a:rPr>
              <a:t>oxygen </a:t>
            </a:r>
            <a:r>
              <a:rPr lang="en" spc="-15" dirty="0">
                <a:cs typeface="Calibri"/>
              </a:rPr>
              <a:t>release </a:t>
            </a:r>
            <a:r>
              <a:rPr lang="en" dirty="0">
                <a:cs typeface="Calibri"/>
              </a:rPr>
              <a:t>in</a:t>
            </a:r>
            <a:r>
              <a:rPr lang="en" spc="-180" dirty="0">
                <a:cs typeface="Calibri"/>
              </a:rPr>
              <a:t> </a:t>
            </a:r>
            <a:r>
              <a:rPr lang="en" spc="-20" dirty="0">
                <a:cs typeface="Calibri"/>
              </a:rPr>
              <a:t>tissues,</a:t>
            </a:r>
            <a:r>
              <a:rPr lang="en" dirty="0">
                <a:cs typeface="Calibri"/>
              </a:rPr>
              <a:t> </a:t>
            </a:r>
            <a:r>
              <a:rPr lang="en" spc="5" dirty="0">
                <a:solidFill>
                  <a:srgbClr val="C00000"/>
                </a:solidFill>
                <a:cs typeface="Calibri"/>
              </a:rPr>
              <a:t>hypoxia</a:t>
            </a:r>
            <a:endParaRPr lang="sr-Cyrl-RS" dirty="0">
              <a:solidFill>
                <a:srgbClr val="C00000"/>
              </a:solidFill>
              <a:cs typeface="Calibri"/>
            </a:endParaRPr>
          </a:p>
          <a:p>
            <a:pPr marL="316865" indent="-304800">
              <a:lnSpc>
                <a:spcPct val="100000"/>
              </a:lnSpc>
              <a:spcBef>
                <a:spcPts val="650"/>
              </a:spcBef>
              <a:buAutoNum type="arabicPeriod" startAt="2"/>
              <a:tabLst>
                <a:tab pos="317500" algn="l"/>
              </a:tabLst>
            </a:pPr>
            <a:r>
              <a:rPr lang="en" spc="-20" dirty="0">
                <a:solidFill>
                  <a:srgbClr val="0070C0"/>
                </a:solidFill>
                <a:cs typeface="Calibri"/>
              </a:rPr>
              <a:t>Energetically </a:t>
            </a:r>
            <a:r>
              <a:rPr lang="en" spc="-10" dirty="0">
                <a:solidFill>
                  <a:srgbClr val="0070C0"/>
                </a:solidFill>
                <a:cs typeface="Calibri"/>
              </a:rPr>
              <a:t>disturbed</a:t>
            </a:r>
            <a:r>
              <a:rPr lang="en" spc="90" dirty="0">
                <a:solidFill>
                  <a:srgbClr val="0070C0"/>
                </a:solidFill>
                <a:cs typeface="Calibri"/>
              </a:rPr>
              <a:t> </a:t>
            </a:r>
            <a:r>
              <a:rPr lang="en" spc="-10" dirty="0">
                <a:solidFill>
                  <a:srgbClr val="0070C0"/>
                </a:solidFill>
                <a:cs typeface="Calibri"/>
              </a:rPr>
              <a:t>metabolism</a:t>
            </a:r>
            <a:endParaRPr lang="sr-Cyrl-RS" dirty="0">
              <a:solidFill>
                <a:srgbClr val="0070C0"/>
              </a:solidFill>
              <a:cs typeface="Calibri"/>
            </a:endParaRPr>
          </a:p>
          <a:p>
            <a:pPr marL="355600" marR="1378585" indent="-276860">
              <a:lnSpc>
                <a:spcPts val="2850"/>
              </a:lnSpc>
              <a:spcBef>
                <a:spcPts val="695"/>
              </a:spcBef>
            </a:pPr>
            <a:r>
              <a:rPr lang="en" spc="5" dirty="0">
                <a:cs typeface="Calibri"/>
              </a:rPr>
              <a:t>reduced </a:t>
            </a:r>
            <a:r>
              <a:rPr lang="en" dirty="0">
                <a:cs typeface="Calibri"/>
              </a:rPr>
              <a:t>synthesis </a:t>
            </a:r>
            <a:r>
              <a:rPr lang="en" spc="-30" dirty="0">
                <a:cs typeface="Calibri"/>
              </a:rPr>
              <a:t>of ATP </a:t>
            </a:r>
            <a:r>
              <a:rPr lang="en" spc="-15" dirty="0">
                <a:cs typeface="Calibri"/>
              </a:rPr>
              <a:t>from </a:t>
            </a:r>
            <a:r>
              <a:rPr lang="en" spc="-55" dirty="0">
                <a:cs typeface="Calibri"/>
              </a:rPr>
              <a:t>ADP, </a:t>
            </a:r>
            <a:r>
              <a:rPr lang="en" spc="5" dirty="0">
                <a:cs typeface="Calibri"/>
              </a:rPr>
              <a:t>reduced</a:t>
            </a:r>
            <a:r>
              <a:rPr lang="en" spc="-320" dirty="0">
                <a:cs typeface="Calibri"/>
              </a:rPr>
              <a:t> </a:t>
            </a:r>
            <a:r>
              <a:rPr lang="en" spc="-10" dirty="0">
                <a:cs typeface="Calibri"/>
              </a:rPr>
              <a:t>oxidative </a:t>
            </a:r>
            <a:r>
              <a:rPr lang="en" spc="-5" dirty="0">
                <a:cs typeface="Calibri"/>
              </a:rPr>
              <a:t>phosphorylation </a:t>
            </a:r>
            <a:r>
              <a:rPr lang="en" dirty="0">
                <a:cs typeface="Calibri"/>
              </a:rPr>
              <a:t>in</a:t>
            </a:r>
            <a:r>
              <a:rPr lang="en" spc="-30" dirty="0">
                <a:cs typeface="Calibri"/>
              </a:rPr>
              <a:t> </a:t>
            </a:r>
            <a:r>
              <a:rPr lang="en" spc="-5" dirty="0">
                <a:cs typeface="Calibri"/>
              </a:rPr>
              <a:t>mitochondria, reduced energy supply to cells</a:t>
            </a:r>
            <a:endParaRPr lang="sr-Cyrl-RS" dirty="0">
              <a:cs typeface="Calibri"/>
            </a:endParaRPr>
          </a:p>
          <a:p>
            <a:pPr marL="316865" indent="-304800">
              <a:lnSpc>
                <a:spcPct val="100000"/>
              </a:lnSpc>
              <a:spcBef>
                <a:spcPts val="489"/>
              </a:spcBef>
              <a:buAutoNum type="arabicPeriod" startAt="3"/>
              <a:tabLst>
                <a:tab pos="317500" algn="l"/>
              </a:tabLst>
            </a:pPr>
            <a:r>
              <a:rPr lang="en" spc="-10" dirty="0">
                <a:solidFill>
                  <a:srgbClr val="0070C0"/>
                </a:solidFill>
                <a:cs typeface="Calibri"/>
              </a:rPr>
              <a:t>Disturbed </a:t>
            </a:r>
            <a:r>
              <a:rPr lang="en" spc="-25" dirty="0">
                <a:solidFill>
                  <a:srgbClr val="0070C0"/>
                </a:solidFill>
                <a:cs typeface="Calibri"/>
              </a:rPr>
              <a:t>bone </a:t>
            </a:r>
            <a:r>
              <a:rPr lang="en" dirty="0">
                <a:solidFill>
                  <a:srgbClr val="0070C0"/>
                </a:solidFill>
                <a:cs typeface="Calibri"/>
              </a:rPr>
              <a:t>mineralization</a:t>
            </a:r>
            <a:r>
              <a:rPr lang="en" spc="80" dirty="0">
                <a:solidFill>
                  <a:srgbClr val="0070C0"/>
                </a:solidFill>
                <a:cs typeface="Calibri"/>
              </a:rPr>
              <a:t> </a:t>
            </a:r>
            <a:r>
              <a:rPr lang="en" spc="-15" dirty="0">
                <a:solidFill>
                  <a:srgbClr val="0070C0"/>
                </a:solidFill>
                <a:cs typeface="Calibri"/>
              </a:rPr>
              <a:t>system</a:t>
            </a:r>
            <a:endParaRPr lang="sr-Cyrl-RS" dirty="0">
              <a:solidFill>
                <a:srgbClr val="0070C0"/>
              </a:solidFill>
              <a:cs typeface="Calibri"/>
            </a:endParaRPr>
          </a:p>
          <a:p>
            <a:pPr marL="79375">
              <a:lnSpc>
                <a:spcPct val="100000"/>
              </a:lnSpc>
              <a:spcBef>
                <a:spcPts val="575"/>
              </a:spcBef>
            </a:pPr>
            <a:r>
              <a:rPr lang="en" spc="-10" dirty="0">
                <a:solidFill>
                  <a:srgbClr val="C00000"/>
                </a:solidFill>
                <a:cs typeface="Calibri"/>
              </a:rPr>
              <a:t>osteomalacia</a:t>
            </a:r>
            <a:r>
              <a:rPr lang="en" spc="-10" dirty="0">
                <a:cs typeface="Calibri"/>
              </a:rPr>
              <a:t> </a:t>
            </a:r>
            <a:r>
              <a:rPr lang="en" spc="-20" dirty="0">
                <a:cs typeface="Calibri"/>
              </a:rPr>
              <a:t>or</a:t>
            </a:r>
            <a:r>
              <a:rPr lang="en" spc="45" dirty="0">
                <a:cs typeface="Calibri"/>
              </a:rPr>
              <a:t> </a:t>
            </a:r>
            <a:r>
              <a:rPr lang="en" spc="-15" dirty="0">
                <a:solidFill>
                  <a:srgbClr val="C00000"/>
                </a:solidFill>
                <a:cs typeface="Calibri"/>
              </a:rPr>
              <a:t>rachitis</a:t>
            </a: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56</a:t>
            </a:fld>
            <a:endParaRPr lang="en-US"/>
          </a:p>
        </p:txBody>
      </p:sp>
    </p:spTree>
    <p:extLst>
      <p:ext uri="{BB962C8B-B14F-4D97-AF65-F5344CB8AC3E}">
        <p14:creationId xmlns:p14="http://schemas.microsoft.com/office/powerpoint/2010/main" val="2781105015"/>
      </p:ext>
    </p:extLst>
  </p:cSld>
  <p:clrMapOvr>
    <a:masterClrMapping/>
  </p:clrMapOvr>
  <mc:AlternateContent xmlns:mc="http://schemas.openxmlformats.org/markup-compatibility/2006" xmlns:p14="http://schemas.microsoft.com/office/powerpoint/2010/main">
    <mc:Choice Requires="p14">
      <p:transition spd="slow" p14:dur="2000" advTm="39482"/>
    </mc:Choice>
    <mc:Fallback xmlns="">
      <p:transition spd="slow" advTm="39482"/>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Hyperphosphatemia</a:t>
            </a:r>
            <a:endParaRPr lang="en-US" dirty="0"/>
          </a:p>
        </p:txBody>
      </p:sp>
      <p:sp>
        <p:nvSpPr>
          <p:cNvPr id="3" name="Content Placeholder 2"/>
          <p:cNvSpPr>
            <a:spLocks noGrp="1"/>
          </p:cNvSpPr>
          <p:nvPr>
            <p:ph idx="1"/>
          </p:nvPr>
        </p:nvSpPr>
        <p:spPr/>
        <p:txBody>
          <a:bodyPr/>
          <a:lstStyle/>
          <a:p>
            <a:pPr marL="0" indent="0">
              <a:buNone/>
            </a:pPr>
            <a:r>
              <a:rPr lang="en" dirty="0"/>
              <a:t>Hyperphosphatemia is a condition characterized by an increased concentration of inorganic phosphates in the serum ( </a:t>
            </a:r>
            <a:r>
              <a:rPr lang="en" dirty="0">
                <a:solidFill>
                  <a:srgbClr val="C00000"/>
                </a:solidFill>
              </a:rPr>
              <a:t>greater than 1.6 mmol/l </a:t>
            </a:r>
            <a:r>
              <a:rPr lang="en" dirty="0"/>
              <a:t>).</a:t>
            </a:r>
            <a:endParaRPr lang="en-US" dirty="0"/>
          </a:p>
          <a:p>
            <a:pPr marL="0" indent="0">
              <a:buNone/>
            </a:pPr>
            <a:endParaRPr lang="en-US" dirty="0"/>
          </a:p>
          <a:p>
            <a:pPr marL="0" indent="0">
              <a:buNone/>
            </a:pPr>
            <a:r>
              <a:rPr lang="en" sz="2600" i="1" dirty="0"/>
              <a:t>At the same time, the concentration of calcium in the blood was reciprocally reduced</a:t>
            </a:r>
            <a:endParaRPr lang="en-US" sz="2600" i="1" dirty="0"/>
          </a:p>
        </p:txBody>
      </p:sp>
      <p:sp>
        <p:nvSpPr>
          <p:cNvPr id="4" name="Slide Number Placeholder 3"/>
          <p:cNvSpPr>
            <a:spLocks noGrp="1"/>
          </p:cNvSpPr>
          <p:nvPr>
            <p:ph type="sldNum" sz="quarter" idx="12"/>
          </p:nvPr>
        </p:nvSpPr>
        <p:spPr/>
        <p:txBody>
          <a:bodyPr/>
          <a:lstStyle/>
          <a:p>
            <a:fld id="{A134EC62-E7B5-4728-A7FE-3758188B631D}" type="slidenum">
              <a:rPr lang="en-US" smtClean="0"/>
              <a:t>57</a:t>
            </a:fld>
            <a:endParaRPr lang="en-US"/>
          </a:p>
        </p:txBody>
      </p:sp>
      <p:sp>
        <p:nvSpPr>
          <p:cNvPr id="5" name="Rectangle 4"/>
          <p:cNvSpPr/>
          <p:nvPr/>
        </p:nvSpPr>
        <p:spPr>
          <a:xfrm>
            <a:off x="4290122" y="3904090"/>
            <a:ext cx="2894126" cy="461665"/>
          </a:xfrm>
          <a:prstGeom prst="rect">
            <a:avLst/>
          </a:prstGeom>
        </p:spPr>
        <p:txBody>
          <a:bodyPr wrap="none">
            <a:spAutoFit/>
          </a:bodyPr>
          <a:lstStyle/>
          <a:p>
            <a:pPr algn="ctr"/>
            <a:r>
              <a:rPr lang="en" sz="2400" dirty="0"/>
              <a:t>[Ca] x [HPO4] = const.</a:t>
            </a:r>
          </a:p>
        </p:txBody>
      </p:sp>
    </p:spTree>
    <p:extLst>
      <p:ext uri="{BB962C8B-B14F-4D97-AF65-F5344CB8AC3E}">
        <p14:creationId xmlns:p14="http://schemas.microsoft.com/office/powerpoint/2010/main" val="3650627026"/>
      </p:ext>
    </p:extLst>
  </p:cSld>
  <p:clrMapOvr>
    <a:masterClrMapping/>
  </p:clrMapOvr>
  <mc:AlternateContent xmlns:mc="http://schemas.openxmlformats.org/markup-compatibility/2006" xmlns:p14="http://schemas.microsoft.com/office/powerpoint/2010/main">
    <mc:Choice Requires="p14">
      <p:transition spd="slow" p14:dur="2000" advTm="21317"/>
    </mc:Choice>
    <mc:Fallback xmlns="">
      <p:transition spd="slow" advTm="21317"/>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Hyperphosphatemia</a:t>
            </a:r>
            <a:endParaRPr lang="en-US" dirty="0"/>
          </a:p>
        </p:txBody>
      </p:sp>
      <p:sp>
        <p:nvSpPr>
          <p:cNvPr id="3" name="Content Placeholder 2"/>
          <p:cNvSpPr>
            <a:spLocks noGrp="1"/>
          </p:cNvSpPr>
          <p:nvPr>
            <p:ph idx="1"/>
          </p:nvPr>
        </p:nvSpPr>
        <p:spPr/>
        <p:txBody>
          <a:bodyPr/>
          <a:lstStyle/>
          <a:p>
            <a:pPr marL="0" indent="0">
              <a:buNone/>
            </a:pPr>
            <a:r>
              <a:rPr lang="en" dirty="0"/>
              <a:t>Hyperphosphatemia can be caused by:</a:t>
            </a:r>
          </a:p>
          <a:p>
            <a:r>
              <a:rPr lang="en" dirty="0"/>
              <a:t>increased influx of phosphate into the extracellular fluid ( </a:t>
            </a:r>
            <a:r>
              <a:rPr lang="en" dirty="0">
                <a:solidFill>
                  <a:srgbClr val="C00000"/>
                </a:solidFill>
              </a:rPr>
              <a:t>exogenous load </a:t>
            </a:r>
            <a:r>
              <a:rPr lang="en" dirty="0"/>
              <a:t>)</a:t>
            </a:r>
          </a:p>
          <a:p>
            <a:r>
              <a:rPr lang="en" dirty="0"/>
              <a:t>transfer of phosphate from intracellular to extracellular space ( </a:t>
            </a:r>
            <a:r>
              <a:rPr lang="en" dirty="0">
                <a:solidFill>
                  <a:srgbClr val="C00000"/>
                </a:solidFill>
              </a:rPr>
              <a:t>endogenous load </a:t>
            </a:r>
            <a:r>
              <a:rPr lang="en" dirty="0"/>
              <a:t>)</a:t>
            </a:r>
          </a:p>
          <a:p>
            <a:r>
              <a:rPr lang="en" dirty="0"/>
              <a:t>decreased renal phosphate excretion</a:t>
            </a:r>
          </a:p>
          <a:p>
            <a:pPr marL="0" indent="0">
              <a:buNone/>
            </a:pP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58</a:t>
            </a:fld>
            <a:endParaRPr lang="en-US"/>
          </a:p>
        </p:txBody>
      </p:sp>
    </p:spTree>
    <p:extLst>
      <p:ext uri="{BB962C8B-B14F-4D97-AF65-F5344CB8AC3E}">
        <p14:creationId xmlns:p14="http://schemas.microsoft.com/office/powerpoint/2010/main" val="690810049"/>
      </p:ext>
    </p:extLst>
  </p:cSld>
  <p:clrMapOvr>
    <a:masterClrMapping/>
  </p:clrMapOvr>
  <mc:AlternateContent xmlns:mc="http://schemas.openxmlformats.org/markup-compatibility/2006" xmlns:p14="http://schemas.microsoft.com/office/powerpoint/2010/main">
    <mc:Choice Requires="p14">
      <p:transition spd="slow" p14:dur="2000" advTm="20354"/>
    </mc:Choice>
    <mc:Fallback xmlns="">
      <p:transition spd="slow" advTm="20354"/>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Etiology of hyperphosphatemia</a:t>
            </a:r>
            <a:endParaRPr lang="en-US" dirty="0"/>
          </a:p>
        </p:txBody>
      </p:sp>
      <p:sp>
        <p:nvSpPr>
          <p:cNvPr id="3" name="Content Placeholder 2"/>
          <p:cNvSpPr>
            <a:spLocks noGrp="1"/>
          </p:cNvSpPr>
          <p:nvPr>
            <p:ph idx="1"/>
          </p:nvPr>
        </p:nvSpPr>
        <p:spPr/>
        <p:txBody>
          <a:bodyPr/>
          <a:lstStyle/>
          <a:p>
            <a:pPr marL="0" indent="0">
              <a:buNone/>
            </a:pPr>
            <a:r>
              <a:rPr lang="en" dirty="0"/>
              <a:t>1. </a:t>
            </a:r>
            <a:r>
              <a:rPr lang="en" dirty="0">
                <a:solidFill>
                  <a:srgbClr val="C00000"/>
                </a:solidFill>
              </a:rPr>
              <a:t>Increased intake and absorption (exogenous load)</a:t>
            </a:r>
          </a:p>
          <a:p>
            <a:r>
              <a:rPr lang="en" dirty="0">
                <a:solidFill>
                  <a:srgbClr val="0070C0"/>
                </a:solidFill>
              </a:rPr>
              <a:t>parenteral </a:t>
            </a:r>
            <a:r>
              <a:rPr lang="en" dirty="0"/>
              <a:t>or </a:t>
            </a:r>
            <a:r>
              <a:rPr lang="en" dirty="0">
                <a:solidFill>
                  <a:srgbClr val="0070C0"/>
                </a:solidFill>
              </a:rPr>
              <a:t>oral </a:t>
            </a:r>
            <a:r>
              <a:rPr lang="en" dirty="0"/>
              <a:t>intake of phosphate</a:t>
            </a:r>
          </a:p>
          <a:p>
            <a:pPr marL="0" indent="0">
              <a:buNone/>
            </a:pPr>
            <a:r>
              <a:rPr lang="en" dirty="0"/>
              <a:t>- ingestion of a large amount of milk</a:t>
            </a:r>
          </a:p>
          <a:p>
            <a:pPr marL="0" indent="0">
              <a:buNone/>
            </a:pPr>
            <a:r>
              <a:rPr lang="en" dirty="0"/>
              <a:t>- administration of phosphate-based drugs and laxatives</a:t>
            </a:r>
          </a:p>
          <a:p>
            <a:pPr marL="0" indent="0">
              <a:buNone/>
            </a:pPr>
            <a:r>
              <a:rPr lang="en" dirty="0"/>
              <a:t>- phosphate infusion</a:t>
            </a:r>
          </a:p>
          <a:p>
            <a:pPr marL="0" indent="0">
              <a:buNone/>
            </a:pPr>
            <a:r>
              <a:rPr lang="en" dirty="0"/>
              <a:t>- transfusion of old blood</a:t>
            </a: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59</a:t>
            </a:fld>
            <a:endParaRPr lang="en-US"/>
          </a:p>
        </p:txBody>
      </p:sp>
    </p:spTree>
    <p:extLst>
      <p:ext uri="{BB962C8B-B14F-4D97-AF65-F5344CB8AC3E}">
        <p14:creationId xmlns:p14="http://schemas.microsoft.com/office/powerpoint/2010/main" val="1293900450"/>
      </p:ext>
    </p:extLst>
  </p:cSld>
  <p:clrMapOvr>
    <a:masterClrMapping/>
  </p:clrMapOvr>
  <mc:AlternateContent xmlns:mc="http://schemas.openxmlformats.org/markup-compatibility/2006" xmlns:p14="http://schemas.microsoft.com/office/powerpoint/2010/main">
    <mc:Choice Requires="p14">
      <p:transition spd="slow" p14:dur="2000" advTm="19842"/>
    </mc:Choice>
    <mc:Fallback xmlns="">
      <p:transition spd="slow" advTm="19842"/>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Calcium</a:t>
            </a:r>
            <a:endParaRPr lang="en-US" dirty="0"/>
          </a:p>
        </p:txBody>
      </p:sp>
      <p:sp>
        <p:nvSpPr>
          <p:cNvPr id="3" name="Content Placeholder 2"/>
          <p:cNvSpPr>
            <a:spLocks noGrp="1"/>
          </p:cNvSpPr>
          <p:nvPr>
            <p:ph idx="1"/>
          </p:nvPr>
        </p:nvSpPr>
        <p:spPr/>
        <p:txBody>
          <a:bodyPr/>
          <a:lstStyle/>
          <a:p>
            <a:pPr marL="0" indent="0">
              <a:buNone/>
            </a:pPr>
            <a:r>
              <a:rPr lang="en" dirty="0"/>
              <a:t>Anion concentration:</a:t>
            </a:r>
          </a:p>
          <a:p>
            <a:r>
              <a:rPr lang="en" dirty="0"/>
              <a:t>infusion of citrate (anticoagulant), phosphate, and bicarbonate does not change the total amount or concentration of calcium but </a:t>
            </a:r>
            <a:r>
              <a:rPr lang="en" dirty="0">
                <a:solidFill>
                  <a:srgbClr val="C00000"/>
                </a:solidFill>
              </a:rPr>
              <a:t>reduces the amount of ionized calcium</a:t>
            </a:r>
            <a:endParaRPr lang="en-US" dirty="0">
              <a:solidFill>
                <a:srgbClr val="C00000"/>
              </a:solidFill>
            </a:endParaRPr>
          </a:p>
        </p:txBody>
      </p:sp>
      <p:sp>
        <p:nvSpPr>
          <p:cNvPr id="4" name="Slide Number Placeholder 3"/>
          <p:cNvSpPr>
            <a:spLocks noGrp="1"/>
          </p:cNvSpPr>
          <p:nvPr>
            <p:ph type="sldNum" sz="quarter" idx="12"/>
          </p:nvPr>
        </p:nvSpPr>
        <p:spPr/>
        <p:txBody>
          <a:bodyPr/>
          <a:lstStyle/>
          <a:p>
            <a:fld id="{A134EC62-E7B5-4728-A7FE-3758188B631D}" type="slidenum">
              <a:rPr lang="en-US" smtClean="0"/>
              <a:t>6</a:t>
            </a:fld>
            <a:endParaRPr lang="en-US"/>
          </a:p>
        </p:txBody>
      </p:sp>
    </p:spTree>
    <p:extLst>
      <p:ext uri="{BB962C8B-B14F-4D97-AF65-F5344CB8AC3E}">
        <p14:creationId xmlns:p14="http://schemas.microsoft.com/office/powerpoint/2010/main" val="1093116222"/>
      </p:ext>
    </p:extLst>
  </p:cSld>
  <p:clrMapOvr>
    <a:masterClrMapping/>
  </p:clrMapOvr>
  <mc:AlternateContent xmlns:mc="http://schemas.openxmlformats.org/markup-compatibility/2006" xmlns:p14="http://schemas.microsoft.com/office/powerpoint/2010/main">
    <mc:Choice Requires="p14">
      <p:transition spd="slow" p14:dur="2000" advTm="14305"/>
    </mc:Choice>
    <mc:Fallback xmlns="">
      <p:transition spd="slow" advTm="14305"/>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Etiology of hyperphosphatemia</a:t>
            </a:r>
            <a:endParaRPr lang="en-US" dirty="0"/>
          </a:p>
        </p:txBody>
      </p:sp>
      <p:sp>
        <p:nvSpPr>
          <p:cNvPr id="3" name="Content Placeholder 2"/>
          <p:cNvSpPr>
            <a:spLocks noGrp="1"/>
          </p:cNvSpPr>
          <p:nvPr>
            <p:ph idx="1"/>
          </p:nvPr>
        </p:nvSpPr>
        <p:spPr/>
        <p:txBody>
          <a:bodyPr>
            <a:normAutofit/>
          </a:bodyPr>
          <a:lstStyle/>
          <a:p>
            <a:pPr marL="0" indent="0">
              <a:buNone/>
            </a:pPr>
            <a:r>
              <a:rPr lang="en" dirty="0"/>
              <a:t>2 . </a:t>
            </a:r>
            <a:r>
              <a:rPr lang="en" dirty="0">
                <a:solidFill>
                  <a:srgbClr val="C00000"/>
                </a:solidFill>
              </a:rPr>
              <a:t>Transfer of phosphate from intracellular to extracellular space </a:t>
            </a:r>
            <a:r>
              <a:rPr lang="en" dirty="0"/>
              <a:t>during </a:t>
            </a:r>
            <a:r>
              <a:rPr lang="en" dirty="0">
                <a:solidFill>
                  <a:srgbClr val="C00000"/>
                </a:solidFill>
              </a:rPr>
              <a:t>massive cell destruction (endogenous load) </a:t>
            </a:r>
            <a:r>
              <a:rPr lang="en" dirty="0"/>
              <a:t>:</a:t>
            </a:r>
          </a:p>
          <a:p>
            <a:r>
              <a:rPr lang="en" dirty="0">
                <a:solidFill>
                  <a:srgbClr val="0070C0"/>
                </a:solidFill>
              </a:rPr>
              <a:t>therapy with cytostatics</a:t>
            </a:r>
          </a:p>
          <a:p>
            <a:r>
              <a:rPr lang="en" dirty="0">
                <a:solidFill>
                  <a:srgbClr val="0070C0"/>
                </a:solidFill>
              </a:rPr>
              <a:t>rash syndrome</a:t>
            </a:r>
          </a:p>
          <a:p>
            <a:r>
              <a:rPr lang="en" dirty="0">
                <a:solidFill>
                  <a:srgbClr val="0070C0"/>
                </a:solidFill>
              </a:rPr>
              <a:t>hemolysis</a:t>
            </a:r>
          </a:p>
          <a:p>
            <a:r>
              <a:rPr lang="en" dirty="0">
                <a:solidFill>
                  <a:srgbClr val="0070C0"/>
                </a:solidFill>
              </a:rPr>
              <a:t>leukemia</a:t>
            </a:r>
            <a:endParaRPr lang="en-US" dirty="0">
              <a:solidFill>
                <a:srgbClr val="0070C0"/>
              </a:solidFill>
            </a:endParaRPr>
          </a:p>
        </p:txBody>
      </p:sp>
      <p:sp>
        <p:nvSpPr>
          <p:cNvPr id="4" name="Slide Number Placeholder 3"/>
          <p:cNvSpPr>
            <a:spLocks noGrp="1"/>
          </p:cNvSpPr>
          <p:nvPr>
            <p:ph type="sldNum" sz="quarter" idx="12"/>
          </p:nvPr>
        </p:nvSpPr>
        <p:spPr/>
        <p:txBody>
          <a:bodyPr/>
          <a:lstStyle/>
          <a:p>
            <a:fld id="{A134EC62-E7B5-4728-A7FE-3758188B631D}" type="slidenum">
              <a:rPr lang="en-US" smtClean="0"/>
              <a:t>60</a:t>
            </a:fld>
            <a:endParaRPr lang="en-US"/>
          </a:p>
        </p:txBody>
      </p:sp>
    </p:spTree>
    <p:extLst>
      <p:ext uri="{BB962C8B-B14F-4D97-AF65-F5344CB8AC3E}">
        <p14:creationId xmlns:p14="http://schemas.microsoft.com/office/powerpoint/2010/main" val="2606254279"/>
      </p:ext>
    </p:extLst>
  </p:cSld>
  <p:clrMapOvr>
    <a:masterClrMapping/>
  </p:clrMapOvr>
  <mc:AlternateContent xmlns:mc="http://schemas.openxmlformats.org/markup-compatibility/2006" xmlns:p14="http://schemas.microsoft.com/office/powerpoint/2010/main">
    <mc:Choice Requires="p14">
      <p:transition spd="slow" p14:dur="2000" advTm="23174"/>
    </mc:Choice>
    <mc:Fallback xmlns="">
      <p:transition spd="slow" advTm="23174"/>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Etiology of hyperphosphatemia</a:t>
            </a:r>
            <a:endParaRPr lang="en-US" dirty="0"/>
          </a:p>
        </p:txBody>
      </p:sp>
      <p:sp>
        <p:nvSpPr>
          <p:cNvPr id="3" name="Content Placeholder 2"/>
          <p:cNvSpPr>
            <a:spLocks noGrp="1"/>
          </p:cNvSpPr>
          <p:nvPr>
            <p:ph idx="1"/>
          </p:nvPr>
        </p:nvSpPr>
        <p:spPr/>
        <p:txBody>
          <a:bodyPr/>
          <a:lstStyle/>
          <a:p>
            <a:pPr marL="0" indent="0">
              <a:buNone/>
            </a:pPr>
            <a:r>
              <a:rPr lang="en" dirty="0"/>
              <a:t>3 . </a:t>
            </a:r>
            <a:r>
              <a:rPr lang="en" dirty="0">
                <a:solidFill>
                  <a:srgbClr val="C00000"/>
                </a:solidFill>
              </a:rPr>
              <a:t>Decreased renal phosphate excretion</a:t>
            </a:r>
          </a:p>
          <a:p>
            <a:r>
              <a:rPr lang="en" dirty="0">
                <a:solidFill>
                  <a:srgbClr val="0070C0"/>
                </a:solidFill>
              </a:rPr>
              <a:t>reduced glomerular filtration </a:t>
            </a:r>
            <a:r>
              <a:rPr lang="en" dirty="0"/>
              <a:t>(acute and chronic renal failure)</a:t>
            </a:r>
          </a:p>
          <a:p>
            <a:r>
              <a:rPr lang="en" dirty="0">
                <a:solidFill>
                  <a:srgbClr val="0070C0"/>
                </a:solidFill>
              </a:rPr>
              <a:t>hypoparathyroidism </a:t>
            </a:r>
            <a:r>
              <a:rPr lang="en" dirty="0"/>
              <a:t>or</a:t>
            </a:r>
          </a:p>
          <a:p>
            <a:r>
              <a:rPr lang="en" dirty="0">
                <a:solidFill>
                  <a:srgbClr val="0070C0"/>
                </a:solidFill>
              </a:rPr>
              <a:t>pseudohypoparathyroidism </a:t>
            </a:r>
            <a:r>
              <a:rPr lang="en" dirty="0"/>
              <a:t>(due to increased reabsorption in kidney tubules)</a:t>
            </a:r>
            <a:endParaRPr lang="sr-Cyrl-RS" dirty="0">
              <a:solidFill>
                <a:srgbClr val="0070C0"/>
              </a:solidFill>
            </a:endParaRP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61</a:t>
            </a:fld>
            <a:endParaRPr lang="en-US"/>
          </a:p>
        </p:txBody>
      </p:sp>
    </p:spTree>
    <p:extLst>
      <p:ext uri="{BB962C8B-B14F-4D97-AF65-F5344CB8AC3E}">
        <p14:creationId xmlns:p14="http://schemas.microsoft.com/office/powerpoint/2010/main" val="2956991074"/>
      </p:ext>
    </p:extLst>
  </p:cSld>
  <p:clrMapOvr>
    <a:masterClrMapping/>
  </p:clrMapOvr>
  <mc:AlternateContent xmlns:mc="http://schemas.openxmlformats.org/markup-compatibility/2006" xmlns:p14="http://schemas.microsoft.com/office/powerpoint/2010/main">
    <mc:Choice Requires="p14">
      <p:transition spd="slow" p14:dur="2000" advTm="18128"/>
    </mc:Choice>
    <mc:Fallback xmlns="">
      <p:transition spd="slow" advTm="18128"/>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Pathophysiological consequences of hyperphosphatemia</a:t>
            </a:r>
            <a:endParaRPr lang="en-US" dirty="0"/>
          </a:p>
        </p:txBody>
      </p:sp>
      <p:sp>
        <p:nvSpPr>
          <p:cNvPr id="3" name="Content Placeholder 2"/>
          <p:cNvSpPr>
            <a:spLocks noGrp="1"/>
          </p:cNvSpPr>
          <p:nvPr>
            <p:ph idx="1"/>
          </p:nvPr>
        </p:nvSpPr>
        <p:spPr/>
        <p:txBody>
          <a:bodyPr/>
          <a:lstStyle/>
          <a:p>
            <a:r>
              <a:rPr lang="en" spc="-10" dirty="0">
                <a:solidFill>
                  <a:srgbClr val="0070C0"/>
                </a:solidFill>
                <a:cs typeface="Calibri"/>
              </a:rPr>
              <a:t>The occurrence of reciprocal hypocalcemia </a:t>
            </a:r>
            <a:r>
              <a:rPr lang="en" spc="-10" dirty="0">
                <a:cs typeface="Calibri"/>
              </a:rPr>
              <a:t>- many </a:t>
            </a:r>
            <a:r>
              <a:rPr lang="en" spc="-35" dirty="0">
                <a:cs typeface="Calibri"/>
              </a:rPr>
              <a:t>of </a:t>
            </a:r>
            <a:r>
              <a:rPr lang="en" spc="-10" dirty="0">
                <a:cs typeface="Calibri"/>
              </a:rPr>
              <a:t>the manifestations </a:t>
            </a:r>
            <a:r>
              <a:rPr lang="en" dirty="0">
                <a:cs typeface="Calibri"/>
              </a:rPr>
              <a:t>of hyperphosphatemia </a:t>
            </a:r>
            <a:r>
              <a:rPr lang="en" spc="-15" dirty="0">
                <a:cs typeface="Calibri"/>
              </a:rPr>
              <a:t>reflect </a:t>
            </a:r>
            <a:r>
              <a:rPr lang="en" dirty="0">
                <a:solidFill>
                  <a:srgbClr val="C00000"/>
                </a:solidFill>
                <a:cs typeface="Calibri"/>
              </a:rPr>
              <a:t>hypocalcemia</a:t>
            </a:r>
            <a:r>
              <a:rPr lang="en" b="1" dirty="0">
                <a:cs typeface="Calibri"/>
              </a:rPr>
              <a:t> </a:t>
            </a:r>
            <a:r>
              <a:rPr lang="en" dirty="0">
                <a:cs typeface="Calibri"/>
              </a:rPr>
              <a:t>(paresthesias, </a:t>
            </a:r>
            <a:r>
              <a:rPr lang="en" spc="-15" dirty="0">
                <a:cs typeface="Calibri"/>
              </a:rPr>
              <a:t>tetany, </a:t>
            </a:r>
            <a:r>
              <a:rPr lang="en" spc="-5" dirty="0">
                <a:cs typeface="Calibri"/>
              </a:rPr>
              <a:t>hypotension,</a:t>
            </a:r>
            <a:r>
              <a:rPr lang="en" spc="-150" dirty="0">
                <a:cs typeface="Calibri"/>
              </a:rPr>
              <a:t> </a:t>
            </a:r>
            <a:r>
              <a:rPr lang="en" dirty="0">
                <a:cs typeface="Calibri"/>
              </a:rPr>
              <a:t>cardiac </a:t>
            </a:r>
            <a:r>
              <a:rPr lang="en" spc="-10" dirty="0">
                <a:cs typeface="Calibri"/>
              </a:rPr>
              <a:t>arrhythmias)</a:t>
            </a:r>
            <a:endParaRPr lang="sr-Cyrl-RS" dirty="0">
              <a:cs typeface="Calibri"/>
            </a:endParaRPr>
          </a:p>
          <a:p>
            <a:r>
              <a:rPr lang="en" dirty="0">
                <a:solidFill>
                  <a:srgbClr val="0070C0"/>
                </a:solidFill>
              </a:rPr>
              <a:t>deposition of phosphate salts </a:t>
            </a:r>
            <a:r>
              <a:rPr lang="en" dirty="0"/>
              <a:t>in soft tissues</a:t>
            </a: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62</a:t>
            </a:fld>
            <a:endParaRPr lang="en-US"/>
          </a:p>
        </p:txBody>
      </p:sp>
    </p:spTree>
    <p:extLst>
      <p:ext uri="{BB962C8B-B14F-4D97-AF65-F5344CB8AC3E}">
        <p14:creationId xmlns:p14="http://schemas.microsoft.com/office/powerpoint/2010/main" val="3270724288"/>
      </p:ext>
    </p:extLst>
  </p:cSld>
  <p:clrMapOvr>
    <a:masterClrMapping/>
  </p:clrMapOvr>
  <mc:AlternateContent xmlns:mc="http://schemas.openxmlformats.org/markup-compatibility/2006" xmlns:p14="http://schemas.microsoft.com/office/powerpoint/2010/main">
    <mc:Choice Requires="p14">
      <p:transition spd="slow" p14:dur="2000" advTm="19820"/>
    </mc:Choice>
    <mc:Fallback xmlns="">
      <p:transition spd="slow" advTm="19820"/>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Magnesium</a:t>
            </a:r>
            <a:endParaRPr lang="en-US" dirty="0"/>
          </a:p>
        </p:txBody>
      </p:sp>
      <p:sp>
        <p:nvSpPr>
          <p:cNvPr id="3" name="Content Placeholder 2"/>
          <p:cNvSpPr>
            <a:spLocks noGrp="1"/>
          </p:cNvSpPr>
          <p:nvPr>
            <p:ph idx="1"/>
          </p:nvPr>
        </p:nvSpPr>
        <p:spPr/>
        <p:txBody>
          <a:bodyPr/>
          <a:lstStyle/>
          <a:p>
            <a:r>
              <a:rPr lang="en" dirty="0"/>
              <a:t>the largest amount is localized in the intracellular space (about 99%): bones (60%), muscles (35%), CNS, kidneys and liver.</a:t>
            </a:r>
          </a:p>
          <a:p>
            <a:r>
              <a:rPr lang="en" dirty="0"/>
              <a:t>only </a:t>
            </a:r>
            <a:r>
              <a:rPr lang="en" dirty="0">
                <a:solidFill>
                  <a:srgbClr val="0070C0"/>
                </a:solidFill>
              </a:rPr>
              <a:t>1% </a:t>
            </a:r>
            <a:r>
              <a:rPr lang="en" dirty="0"/>
              <a:t>of the total amount of magnesium is found in </a:t>
            </a:r>
            <a:r>
              <a:rPr lang="en" dirty="0">
                <a:solidFill>
                  <a:srgbClr val="0070C0"/>
                </a:solidFill>
              </a:rPr>
              <a:t>the extracellular space</a:t>
            </a:r>
          </a:p>
          <a:p>
            <a:r>
              <a:rPr lang="en" dirty="0"/>
              <a:t>the normal concentration of magnesium in serum is </a:t>
            </a:r>
            <a:r>
              <a:rPr lang="en" dirty="0">
                <a:solidFill>
                  <a:srgbClr val="0070C0"/>
                </a:solidFill>
              </a:rPr>
              <a:t>from 0.65 to 1.05 mmol/l </a:t>
            </a:r>
            <a:r>
              <a:rPr lang="en" dirty="0"/>
              <a:t>(66% in ionized form )</a:t>
            </a: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63</a:t>
            </a:fld>
            <a:endParaRPr lang="en-US"/>
          </a:p>
        </p:txBody>
      </p:sp>
    </p:spTree>
    <p:extLst>
      <p:ext uri="{BB962C8B-B14F-4D97-AF65-F5344CB8AC3E}">
        <p14:creationId xmlns:p14="http://schemas.microsoft.com/office/powerpoint/2010/main" val="1418595299"/>
      </p:ext>
    </p:extLst>
  </p:cSld>
  <p:clrMapOvr>
    <a:masterClrMapping/>
  </p:clrMapOvr>
  <mc:AlternateContent xmlns:mc="http://schemas.openxmlformats.org/markup-compatibility/2006" xmlns:p14="http://schemas.microsoft.com/office/powerpoint/2010/main">
    <mc:Choice Requires="p14">
      <p:transition spd="slow" p14:dur="2000" advTm="37402"/>
    </mc:Choice>
    <mc:Fallback xmlns="">
      <p:transition spd="slow" advTm="37402"/>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The roles of magnesium</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 dirty="0"/>
              <a:t>The main roles of magnesium are:</a:t>
            </a:r>
          </a:p>
          <a:p>
            <a:r>
              <a:rPr lang="en" dirty="0">
                <a:solidFill>
                  <a:srgbClr val="0070C0"/>
                </a:solidFill>
              </a:rPr>
              <a:t>metabolic role </a:t>
            </a:r>
            <a:r>
              <a:rPr lang="en" dirty="0"/>
              <a:t>(metabolism of carbohydrates, proteins and nucleic acids)</a:t>
            </a:r>
          </a:p>
          <a:p>
            <a:r>
              <a:rPr lang="en" dirty="0">
                <a:solidFill>
                  <a:srgbClr val="0070C0"/>
                </a:solidFill>
              </a:rPr>
              <a:t>in maintaining neuromuscular excitability </a:t>
            </a:r>
            <a:r>
              <a:rPr lang="en" dirty="0"/>
              <a:t>(effect of magnesium on nerve conduction, activation of calcium channels, effect on ion pumps and muscle contraction)</a:t>
            </a:r>
          </a:p>
          <a:p>
            <a:r>
              <a:rPr lang="en" dirty="0">
                <a:solidFill>
                  <a:srgbClr val="0070C0"/>
                </a:solidFill>
              </a:rPr>
              <a:t>factor </a:t>
            </a:r>
            <a:r>
              <a:rPr lang="en" dirty="0"/>
              <a:t>in numerous enzymatic reactions</a:t>
            </a:r>
          </a:p>
          <a:p>
            <a:pPr marL="0" indent="0">
              <a:buNone/>
            </a:pPr>
            <a:endParaRPr lang="sr-Cyrl-RS" dirty="0"/>
          </a:p>
          <a:p>
            <a:pPr marL="0" indent="0">
              <a:buNone/>
            </a:pPr>
            <a:r>
              <a:rPr lang="en" dirty="0"/>
              <a:t>Calcium and magnesium at the cellular level often exhibit synergistic effects.</a:t>
            </a: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64</a:t>
            </a:fld>
            <a:endParaRPr lang="en-US"/>
          </a:p>
        </p:txBody>
      </p:sp>
    </p:spTree>
    <p:extLst>
      <p:ext uri="{BB962C8B-B14F-4D97-AF65-F5344CB8AC3E}">
        <p14:creationId xmlns:p14="http://schemas.microsoft.com/office/powerpoint/2010/main" val="1218461426"/>
      </p:ext>
    </p:extLst>
  </p:cSld>
  <p:clrMapOvr>
    <a:masterClrMapping/>
  </p:clrMapOvr>
  <mc:AlternateContent xmlns:mc="http://schemas.openxmlformats.org/markup-compatibility/2006" xmlns:p14="http://schemas.microsoft.com/office/powerpoint/2010/main">
    <mc:Choice Requires="p14">
      <p:transition spd="slow" p14:dur="2000" advTm="27260"/>
    </mc:Choice>
    <mc:Fallback xmlns="">
      <p:transition spd="slow" advTm="27260"/>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Control of magnesium metabolism</a:t>
            </a:r>
            <a:endParaRPr lang="en-US" dirty="0"/>
          </a:p>
        </p:txBody>
      </p:sp>
      <p:sp>
        <p:nvSpPr>
          <p:cNvPr id="3" name="Content Placeholder 2"/>
          <p:cNvSpPr>
            <a:spLocks noGrp="1"/>
          </p:cNvSpPr>
          <p:nvPr>
            <p:ph idx="1"/>
          </p:nvPr>
        </p:nvSpPr>
        <p:spPr/>
        <p:txBody>
          <a:bodyPr>
            <a:normAutofit/>
          </a:bodyPr>
          <a:lstStyle/>
          <a:p>
            <a:pPr marL="0" indent="0">
              <a:buNone/>
            </a:pPr>
            <a:r>
              <a:rPr lang="en" dirty="0"/>
              <a:t>The amount of magnesium is regulated by:</a:t>
            </a:r>
          </a:p>
          <a:p>
            <a:r>
              <a:rPr lang="en" dirty="0">
                <a:solidFill>
                  <a:srgbClr val="C00000"/>
                </a:solidFill>
              </a:rPr>
              <a:t>by controlling the absorption of magnesium from the gastrointestinal tract </a:t>
            </a:r>
            <a:r>
              <a:rPr lang="en" dirty="0"/>
              <a:t>(vitamin D increases the absorption of magnesium in the small intestine) and</a:t>
            </a:r>
          </a:p>
          <a:p>
            <a:r>
              <a:rPr lang="en" dirty="0">
                <a:solidFill>
                  <a:srgbClr val="C00000"/>
                </a:solidFill>
              </a:rPr>
              <a:t>control of magnesium excretion through the kidneys </a:t>
            </a:r>
            <a:r>
              <a:rPr lang="en" dirty="0"/>
              <a:t>(unclear neuroendocrine regulation)</a:t>
            </a:r>
            <a:endParaRPr lang="en-US" dirty="0"/>
          </a:p>
          <a:p>
            <a:r>
              <a:rPr lang="en" dirty="0">
                <a:solidFill>
                  <a:srgbClr val="C00000"/>
                </a:solidFill>
              </a:rPr>
              <a:t>on the release of magnesium from the bones </a:t>
            </a:r>
            <a:r>
              <a:rPr lang="en" dirty="0"/>
              <a:t>(when the concentration of magnesium in the blood decreases)</a:t>
            </a: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65</a:t>
            </a:fld>
            <a:endParaRPr lang="en-US"/>
          </a:p>
        </p:txBody>
      </p:sp>
    </p:spTree>
    <p:extLst>
      <p:ext uri="{BB962C8B-B14F-4D97-AF65-F5344CB8AC3E}">
        <p14:creationId xmlns:p14="http://schemas.microsoft.com/office/powerpoint/2010/main" val="2327741962"/>
      </p:ext>
    </p:extLst>
  </p:cSld>
  <p:clrMapOvr>
    <a:masterClrMapping/>
  </p:clrMapOvr>
  <mc:AlternateContent xmlns:mc="http://schemas.openxmlformats.org/markup-compatibility/2006" xmlns:p14="http://schemas.microsoft.com/office/powerpoint/2010/main">
    <mc:Choice Requires="p14">
      <p:transition spd="slow" p14:dur="2000" advTm="13399"/>
    </mc:Choice>
    <mc:Fallback xmlns="">
      <p:transition spd="slow" advTm="13399"/>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Hypomagnesemia</a:t>
            </a:r>
            <a:endParaRPr lang="en-US" dirty="0"/>
          </a:p>
        </p:txBody>
      </p:sp>
      <p:sp>
        <p:nvSpPr>
          <p:cNvPr id="3" name="Content Placeholder 2"/>
          <p:cNvSpPr>
            <a:spLocks noGrp="1"/>
          </p:cNvSpPr>
          <p:nvPr>
            <p:ph idx="1"/>
          </p:nvPr>
        </p:nvSpPr>
        <p:spPr/>
        <p:txBody>
          <a:bodyPr/>
          <a:lstStyle/>
          <a:p>
            <a:pPr marL="0" indent="0">
              <a:buNone/>
            </a:pPr>
            <a:r>
              <a:rPr lang="en" dirty="0"/>
              <a:t>A condition in which the serum concentration of magnesium is </a:t>
            </a:r>
            <a:r>
              <a:rPr lang="en" dirty="0">
                <a:solidFill>
                  <a:srgbClr val="C00000"/>
                </a:solidFill>
              </a:rPr>
              <a:t>less than 0.65 mmol/l</a:t>
            </a:r>
          </a:p>
          <a:p>
            <a:pPr marL="0" indent="0">
              <a:buNone/>
            </a:pP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66</a:t>
            </a:fld>
            <a:endParaRPr lang="en-US"/>
          </a:p>
        </p:txBody>
      </p:sp>
    </p:spTree>
    <p:extLst>
      <p:ext uri="{BB962C8B-B14F-4D97-AF65-F5344CB8AC3E}">
        <p14:creationId xmlns:p14="http://schemas.microsoft.com/office/powerpoint/2010/main" val="2170801206"/>
      </p:ext>
    </p:extLst>
  </p:cSld>
  <p:clrMapOvr>
    <a:masterClrMapping/>
  </p:clrMapOvr>
  <mc:AlternateContent xmlns:mc="http://schemas.openxmlformats.org/markup-compatibility/2006" xmlns:p14="http://schemas.microsoft.com/office/powerpoint/2010/main">
    <mc:Choice Requires="p14">
      <p:transition spd="slow" p14:dur="2000" advTm="9299"/>
    </mc:Choice>
    <mc:Fallback xmlns="">
      <p:transition spd="slow" advTm="9299"/>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Etiology of hypomagnesemia</a:t>
            </a:r>
            <a:endParaRPr lang="en-US" dirty="0"/>
          </a:p>
        </p:txBody>
      </p:sp>
      <p:sp>
        <p:nvSpPr>
          <p:cNvPr id="3" name="Content Placeholder 2"/>
          <p:cNvSpPr>
            <a:spLocks noGrp="1"/>
          </p:cNvSpPr>
          <p:nvPr>
            <p:ph idx="1"/>
          </p:nvPr>
        </p:nvSpPr>
        <p:spPr/>
        <p:txBody>
          <a:bodyPr/>
          <a:lstStyle/>
          <a:p>
            <a:pPr marL="0" indent="0">
              <a:buNone/>
            </a:pPr>
            <a:r>
              <a:rPr lang="en" dirty="0"/>
              <a:t>1. Nutrition and absorption disorders</a:t>
            </a:r>
          </a:p>
          <a:p>
            <a:pPr marL="0" indent="0">
              <a:buNone/>
            </a:pPr>
            <a:r>
              <a:rPr lang="en" dirty="0"/>
              <a:t>2. Increased renal excretion of magnesium</a:t>
            </a:r>
          </a:p>
          <a:p>
            <a:pPr marL="0" indent="0">
              <a:buNone/>
            </a:pPr>
            <a:r>
              <a:rPr lang="en" dirty="0"/>
              <a:t>3. Endocrine-metabolic disorders</a:t>
            </a: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67</a:t>
            </a:fld>
            <a:endParaRPr lang="en-US"/>
          </a:p>
        </p:txBody>
      </p:sp>
    </p:spTree>
    <p:extLst>
      <p:ext uri="{BB962C8B-B14F-4D97-AF65-F5344CB8AC3E}">
        <p14:creationId xmlns:p14="http://schemas.microsoft.com/office/powerpoint/2010/main" val="2561651217"/>
      </p:ext>
    </p:extLst>
  </p:cSld>
  <p:clrMapOvr>
    <a:masterClrMapping/>
  </p:clrMapOvr>
  <mc:AlternateContent xmlns:mc="http://schemas.openxmlformats.org/markup-compatibility/2006" xmlns:p14="http://schemas.microsoft.com/office/powerpoint/2010/main">
    <mc:Choice Requires="p14">
      <p:transition spd="slow" p14:dur="2000" advTm="13351"/>
    </mc:Choice>
    <mc:Fallback xmlns="">
      <p:transition spd="slow" advTm="13351"/>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Etiology of hypomagnesemia</a:t>
            </a:r>
            <a:endParaRPr lang="en-US" dirty="0"/>
          </a:p>
        </p:txBody>
      </p:sp>
      <p:sp>
        <p:nvSpPr>
          <p:cNvPr id="3" name="Content Placeholder 2"/>
          <p:cNvSpPr>
            <a:spLocks noGrp="1"/>
          </p:cNvSpPr>
          <p:nvPr>
            <p:ph idx="1"/>
          </p:nvPr>
        </p:nvSpPr>
        <p:spPr/>
        <p:txBody>
          <a:bodyPr/>
          <a:lstStyle/>
          <a:p>
            <a:pPr marL="0" indent="0">
              <a:buNone/>
            </a:pPr>
            <a:r>
              <a:rPr lang="en" dirty="0"/>
              <a:t>1. </a:t>
            </a:r>
            <a:r>
              <a:rPr lang="en" dirty="0">
                <a:solidFill>
                  <a:srgbClr val="C00000"/>
                </a:solidFill>
              </a:rPr>
              <a:t>Nutrition and absorption disorders</a:t>
            </a:r>
            <a:endParaRPr lang="sr-Cyrl-RS" dirty="0"/>
          </a:p>
          <a:p>
            <a:r>
              <a:rPr lang="en" dirty="0">
                <a:solidFill>
                  <a:srgbClr val="0070C0"/>
                </a:solidFill>
              </a:rPr>
              <a:t>malnutrition and malabsorption</a:t>
            </a:r>
          </a:p>
          <a:p>
            <a:r>
              <a:rPr lang="en" spc="-5" dirty="0">
                <a:solidFill>
                  <a:srgbClr val="0070C0"/>
                </a:solidFill>
                <a:cs typeface="Calibri"/>
              </a:rPr>
              <a:t>vomiting ,</a:t>
            </a:r>
            <a:r>
              <a:rPr lang="en" spc="-15" dirty="0">
                <a:solidFill>
                  <a:srgbClr val="0070C0"/>
                </a:solidFill>
                <a:cs typeface="Calibri"/>
              </a:rPr>
              <a:t> </a:t>
            </a:r>
            <a:r>
              <a:rPr lang="en" dirty="0">
                <a:solidFill>
                  <a:srgbClr val="0070C0"/>
                </a:solidFill>
                <a:cs typeface="Calibri"/>
              </a:rPr>
              <a:t>diarrhea</a:t>
            </a:r>
          </a:p>
          <a:p>
            <a:r>
              <a:rPr lang="en" spc="-5" dirty="0">
                <a:solidFill>
                  <a:srgbClr val="0070C0"/>
                </a:solidFill>
                <a:cs typeface="Calibri"/>
              </a:rPr>
              <a:t>nasogastric</a:t>
            </a:r>
            <a:r>
              <a:rPr lang="en" spc="20" dirty="0">
                <a:solidFill>
                  <a:srgbClr val="0070C0"/>
                </a:solidFill>
                <a:cs typeface="Calibri"/>
              </a:rPr>
              <a:t> </a:t>
            </a:r>
            <a:r>
              <a:rPr lang="en" spc="-5" dirty="0">
                <a:solidFill>
                  <a:srgbClr val="0070C0"/>
                </a:solidFill>
                <a:cs typeface="Calibri"/>
              </a:rPr>
              <a:t>suction</a:t>
            </a:r>
          </a:p>
          <a:p>
            <a:r>
              <a:rPr lang="en" spc="-10" dirty="0">
                <a:solidFill>
                  <a:srgbClr val="0070C0"/>
                </a:solidFill>
                <a:cs typeface="Calibri"/>
              </a:rPr>
              <a:t>pancreatic insufficiency with steatorrhea</a:t>
            </a:r>
            <a:endParaRPr lang="ru-RU" dirty="0">
              <a:solidFill>
                <a:srgbClr val="0070C0"/>
              </a:solidFill>
              <a:cs typeface="Calibri"/>
            </a:endParaRP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68</a:t>
            </a:fld>
            <a:endParaRPr lang="en-US"/>
          </a:p>
        </p:txBody>
      </p:sp>
    </p:spTree>
    <p:extLst>
      <p:ext uri="{BB962C8B-B14F-4D97-AF65-F5344CB8AC3E}">
        <p14:creationId xmlns:p14="http://schemas.microsoft.com/office/powerpoint/2010/main" val="3104406459"/>
      </p:ext>
    </p:extLst>
  </p:cSld>
  <p:clrMapOvr>
    <a:masterClrMapping/>
  </p:clrMapOvr>
  <mc:AlternateContent xmlns:mc="http://schemas.openxmlformats.org/markup-compatibility/2006" xmlns:p14="http://schemas.microsoft.com/office/powerpoint/2010/main">
    <mc:Choice Requires="p14">
      <p:transition spd="slow" p14:dur="2000" advTm="42856"/>
    </mc:Choice>
    <mc:Fallback xmlns="">
      <p:transition spd="slow" advTm="42856"/>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Etiology of hypomagnesemia</a:t>
            </a:r>
            <a:endParaRPr lang="en-US" dirty="0"/>
          </a:p>
        </p:txBody>
      </p:sp>
      <p:sp>
        <p:nvSpPr>
          <p:cNvPr id="3" name="Content Placeholder 2"/>
          <p:cNvSpPr>
            <a:spLocks noGrp="1"/>
          </p:cNvSpPr>
          <p:nvPr>
            <p:ph idx="1"/>
          </p:nvPr>
        </p:nvSpPr>
        <p:spPr/>
        <p:txBody>
          <a:bodyPr/>
          <a:lstStyle/>
          <a:p>
            <a:pPr marL="0" indent="0">
              <a:buNone/>
            </a:pPr>
            <a:r>
              <a:rPr lang="en" dirty="0"/>
              <a:t>2. </a:t>
            </a:r>
            <a:r>
              <a:rPr lang="en" dirty="0">
                <a:solidFill>
                  <a:srgbClr val="C00000"/>
                </a:solidFill>
              </a:rPr>
              <a:t>Increased renal excretion of magnesium</a:t>
            </a:r>
          </a:p>
          <a:p>
            <a:pPr marL="355600" indent="-343535">
              <a:lnSpc>
                <a:spcPct val="100000"/>
              </a:lnSpc>
              <a:spcBef>
                <a:spcPts val="375"/>
              </a:spcBef>
              <a:buFont typeface="Arial"/>
              <a:buChar char="•"/>
              <a:tabLst>
                <a:tab pos="355600" algn="l"/>
                <a:tab pos="356235" algn="l"/>
              </a:tabLst>
            </a:pPr>
            <a:r>
              <a:rPr lang="en" dirty="0">
                <a:solidFill>
                  <a:srgbClr val="0070C0"/>
                </a:solidFill>
                <a:cs typeface="Calibri"/>
              </a:rPr>
              <a:t>hypercalcemia i</a:t>
            </a:r>
            <a:r>
              <a:rPr lang="en" spc="-95" dirty="0">
                <a:solidFill>
                  <a:srgbClr val="0070C0"/>
                </a:solidFill>
                <a:cs typeface="Calibri"/>
              </a:rPr>
              <a:t> </a:t>
            </a:r>
            <a:r>
              <a:rPr lang="en" spc="-10" dirty="0">
                <a:solidFill>
                  <a:srgbClr val="0070C0"/>
                </a:solidFill>
                <a:cs typeface="Calibri"/>
              </a:rPr>
              <a:t>hypercalciuria</a:t>
            </a:r>
            <a:endParaRPr lang="sr-Cyrl-RS" spc="5" dirty="0">
              <a:solidFill>
                <a:srgbClr val="0070C0"/>
              </a:solidFill>
              <a:cs typeface="Calibri"/>
            </a:endParaRPr>
          </a:p>
          <a:p>
            <a:pPr marL="355600" indent="-343535">
              <a:lnSpc>
                <a:spcPct val="100000"/>
              </a:lnSpc>
              <a:spcBef>
                <a:spcPts val="275"/>
              </a:spcBef>
              <a:buFont typeface="Arial"/>
              <a:buChar char="•"/>
              <a:tabLst>
                <a:tab pos="355600" algn="l"/>
                <a:tab pos="356235" algn="l"/>
              </a:tabLst>
            </a:pPr>
            <a:r>
              <a:rPr lang="en" dirty="0">
                <a:solidFill>
                  <a:srgbClr val="0070C0"/>
                </a:solidFill>
                <a:cs typeface="Calibri"/>
              </a:rPr>
              <a:t>aldosteronism</a:t>
            </a:r>
          </a:p>
          <a:p>
            <a:pPr marL="355600" indent="-343535">
              <a:lnSpc>
                <a:spcPct val="100000"/>
              </a:lnSpc>
              <a:spcBef>
                <a:spcPts val="275"/>
              </a:spcBef>
              <a:buFont typeface="Arial"/>
              <a:buChar char="•"/>
              <a:tabLst>
                <a:tab pos="355600" algn="l"/>
                <a:tab pos="356235" algn="l"/>
              </a:tabLst>
            </a:pPr>
            <a:r>
              <a:rPr lang="en" spc="5" dirty="0">
                <a:solidFill>
                  <a:srgbClr val="0070C0"/>
                </a:solidFill>
                <a:cs typeface="Calibri"/>
              </a:rPr>
              <a:t>osmotic </a:t>
            </a:r>
            <a:r>
              <a:rPr lang="en" spc="-5" dirty="0">
                <a:solidFill>
                  <a:srgbClr val="0070C0"/>
                </a:solidFill>
                <a:cs typeface="Calibri"/>
              </a:rPr>
              <a:t>diuresis</a:t>
            </a:r>
            <a:endParaRPr lang="sr-Cyrl-RS" dirty="0">
              <a:solidFill>
                <a:srgbClr val="0070C0"/>
              </a:solidFill>
              <a:cs typeface="Calibri"/>
            </a:endParaRP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69</a:t>
            </a:fld>
            <a:endParaRPr lang="en-US"/>
          </a:p>
        </p:txBody>
      </p:sp>
    </p:spTree>
    <p:extLst>
      <p:ext uri="{BB962C8B-B14F-4D97-AF65-F5344CB8AC3E}">
        <p14:creationId xmlns:p14="http://schemas.microsoft.com/office/powerpoint/2010/main" val="3154223555"/>
      </p:ext>
    </p:extLst>
  </p:cSld>
  <p:clrMapOvr>
    <a:masterClrMapping/>
  </p:clrMapOvr>
  <mc:AlternateContent xmlns:mc="http://schemas.openxmlformats.org/markup-compatibility/2006" xmlns:p14="http://schemas.microsoft.com/office/powerpoint/2010/main">
    <mc:Choice Requires="p14">
      <p:transition spd="slow" p14:dur="2000" advTm="40165"/>
    </mc:Choice>
    <mc:Fallback xmlns="">
      <p:transition spd="slow" advTm="40165"/>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Calcium</a:t>
            </a:r>
            <a:endParaRPr lang="en-US" dirty="0"/>
          </a:p>
        </p:txBody>
      </p:sp>
      <p:sp>
        <p:nvSpPr>
          <p:cNvPr id="3" name="Content Placeholder 2"/>
          <p:cNvSpPr>
            <a:spLocks noGrp="1"/>
          </p:cNvSpPr>
          <p:nvPr>
            <p:ph idx="1"/>
          </p:nvPr>
        </p:nvSpPr>
        <p:spPr>
          <a:xfrm>
            <a:off x="838200" y="1825625"/>
            <a:ext cx="5365830" cy="4351338"/>
          </a:xfrm>
        </p:spPr>
        <p:txBody>
          <a:bodyPr>
            <a:normAutofit/>
          </a:bodyPr>
          <a:lstStyle/>
          <a:p>
            <a:pPr marL="0" indent="0">
              <a:buNone/>
            </a:pPr>
            <a:r>
              <a:rPr lang="en" dirty="0"/>
              <a:t>pH :</a:t>
            </a:r>
          </a:p>
          <a:p>
            <a:r>
              <a:rPr lang="en" dirty="0">
                <a:solidFill>
                  <a:srgbClr val="0070C0"/>
                </a:solidFill>
              </a:rPr>
              <a:t>alkalosis</a:t>
            </a:r>
            <a:r>
              <a:rPr lang="en" dirty="0"/>
              <a:t> </a:t>
            </a:r>
            <a:r>
              <a:rPr lang="en" dirty="0">
                <a:solidFill>
                  <a:srgbClr val="C00000"/>
                </a:solidFill>
              </a:rPr>
              <a:t>reduces </a:t>
            </a:r>
            <a:r>
              <a:rPr lang="en" dirty="0"/>
              <a:t>the concentration of ionized calcium</a:t>
            </a:r>
            <a:endParaRPr lang="en-US" dirty="0"/>
          </a:p>
          <a:p>
            <a:r>
              <a:rPr lang="en" dirty="0">
                <a:solidFill>
                  <a:srgbClr val="0070C0"/>
                </a:solidFill>
              </a:rPr>
              <a:t>acydosis</a:t>
            </a:r>
            <a:r>
              <a:rPr lang="en" dirty="0"/>
              <a:t> </a:t>
            </a:r>
            <a:r>
              <a:rPr lang="en" dirty="0">
                <a:solidFill>
                  <a:srgbClr val="C00000"/>
                </a:solidFill>
              </a:rPr>
              <a:t>increases </a:t>
            </a:r>
            <a:r>
              <a:rPr lang="en" dirty="0"/>
              <a:t>the concentration of ionized calcium</a:t>
            </a:r>
          </a:p>
          <a:p>
            <a:r>
              <a:rPr lang="en" dirty="0"/>
              <a:t>there is constant competition between hydrogen ions and calcium ions for binding sites on proteins</a:t>
            </a:r>
          </a:p>
          <a:p>
            <a:pPr marL="0" indent="0">
              <a:buNone/>
            </a:pPr>
            <a:endParaRPr lang="en-US" dirty="0"/>
          </a:p>
          <a:p>
            <a:pPr marL="0" indent="0">
              <a:buNone/>
            </a:pP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7</a:t>
            </a:fld>
            <a:endParaRPr lang="en-US"/>
          </a:p>
        </p:txBody>
      </p:sp>
      <p:pic>
        <p:nvPicPr>
          <p:cNvPr id="7170" name="Picture 2" descr="Calcium Homeostasis Flashcards | Quizle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56789" y="1494744"/>
            <a:ext cx="6105164" cy="39561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0410369"/>
      </p:ext>
    </p:extLst>
  </p:cSld>
  <p:clrMapOvr>
    <a:masterClrMapping/>
  </p:clrMapOvr>
  <mc:AlternateContent xmlns:mc="http://schemas.openxmlformats.org/markup-compatibility/2006" xmlns:p14="http://schemas.microsoft.com/office/powerpoint/2010/main">
    <mc:Choice Requires="p14">
      <p:transition spd="slow" p14:dur="2000" advTm="35730"/>
    </mc:Choice>
    <mc:Fallback xmlns="">
      <p:transition spd="slow" advTm="35730"/>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Etiology of hypomagnesemia</a:t>
            </a:r>
            <a:endParaRPr lang="en-US" dirty="0"/>
          </a:p>
        </p:txBody>
      </p:sp>
      <p:sp>
        <p:nvSpPr>
          <p:cNvPr id="3" name="Content Placeholder 2"/>
          <p:cNvSpPr>
            <a:spLocks noGrp="1"/>
          </p:cNvSpPr>
          <p:nvPr>
            <p:ph idx="1"/>
          </p:nvPr>
        </p:nvSpPr>
        <p:spPr/>
        <p:txBody>
          <a:bodyPr/>
          <a:lstStyle/>
          <a:p>
            <a:pPr marL="0" indent="0">
              <a:buNone/>
            </a:pPr>
            <a:r>
              <a:rPr lang="en" dirty="0"/>
              <a:t>3. </a:t>
            </a:r>
            <a:r>
              <a:rPr lang="en" dirty="0">
                <a:solidFill>
                  <a:srgbClr val="C00000"/>
                </a:solidFill>
              </a:rPr>
              <a:t>Endocrine-metabolic disorders</a:t>
            </a:r>
          </a:p>
          <a:p>
            <a:r>
              <a:rPr lang="en" dirty="0">
                <a:solidFill>
                  <a:srgbClr val="0070C0"/>
                </a:solidFill>
              </a:rPr>
              <a:t>hyperparathyroidism </a:t>
            </a:r>
            <a:r>
              <a:rPr lang="en" dirty="0"/>
              <a:t>- causes hypercalcemia and consequent hypomagnesemia</a:t>
            </a:r>
          </a:p>
          <a:p>
            <a:r>
              <a:rPr lang="en" dirty="0">
                <a:solidFill>
                  <a:srgbClr val="0070C0"/>
                </a:solidFill>
              </a:rPr>
              <a:t>with the syndrome of "hungry bones " </a:t>
            </a:r>
            <a:r>
              <a:rPr lang="en" dirty="0"/>
              <a:t>- due to the deposition of calcium, magnesium, and phosphate in the skeletal system</a:t>
            </a:r>
          </a:p>
          <a:p>
            <a:r>
              <a:rPr lang="en" dirty="0">
                <a:solidFill>
                  <a:srgbClr val="0070C0"/>
                </a:solidFill>
              </a:rPr>
              <a:t>hypophosphatemia </a:t>
            </a:r>
            <a:r>
              <a:rPr lang="en" dirty="0"/>
              <a:t>increases urinary excretion of magnesium</a:t>
            </a: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70</a:t>
            </a:fld>
            <a:endParaRPr lang="en-US"/>
          </a:p>
        </p:txBody>
      </p:sp>
    </p:spTree>
    <p:extLst>
      <p:ext uri="{BB962C8B-B14F-4D97-AF65-F5344CB8AC3E}">
        <p14:creationId xmlns:p14="http://schemas.microsoft.com/office/powerpoint/2010/main" val="3299375686"/>
      </p:ext>
    </p:extLst>
  </p:cSld>
  <p:clrMapOvr>
    <a:masterClrMapping/>
  </p:clrMapOvr>
  <mc:AlternateContent xmlns:mc="http://schemas.openxmlformats.org/markup-compatibility/2006" xmlns:p14="http://schemas.microsoft.com/office/powerpoint/2010/main">
    <mc:Choice Requires="p14">
      <p:transition spd="slow" p14:dur="2000" advTm="23399"/>
    </mc:Choice>
    <mc:Fallback xmlns="">
      <p:transition spd="slow" advTm="23399"/>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Pathophysiological consequences of hypomagnesemia</a:t>
            </a:r>
            <a:endParaRPr lang="en-US" dirty="0"/>
          </a:p>
        </p:txBody>
      </p:sp>
      <p:sp>
        <p:nvSpPr>
          <p:cNvPr id="3" name="Content Placeholder 2"/>
          <p:cNvSpPr>
            <a:spLocks noGrp="1"/>
          </p:cNvSpPr>
          <p:nvPr>
            <p:ph idx="1"/>
          </p:nvPr>
        </p:nvSpPr>
        <p:spPr/>
        <p:txBody>
          <a:bodyPr>
            <a:normAutofit/>
          </a:bodyPr>
          <a:lstStyle/>
          <a:p>
            <a:r>
              <a:rPr lang="en" dirty="0">
                <a:solidFill>
                  <a:srgbClr val="0070C0"/>
                </a:solidFill>
              </a:rPr>
              <a:t>and the induction of hypocalcemia </a:t>
            </a:r>
            <a:r>
              <a:rPr lang="en" dirty="0"/>
              <a:t>- which is manifested </a:t>
            </a:r>
            <a:r>
              <a:rPr lang="en" dirty="0">
                <a:solidFill>
                  <a:srgbClr val="C00000"/>
                </a:solidFill>
              </a:rPr>
              <a:t>by increased neuromuscular excitability</a:t>
            </a:r>
          </a:p>
          <a:p>
            <a:pPr marL="0" indent="0">
              <a:buNone/>
            </a:pPr>
            <a:r>
              <a:rPr lang="en" dirty="0"/>
              <a:t>- reducing the secretion of parathormone</a:t>
            </a:r>
          </a:p>
          <a:p>
            <a:pPr marL="0" indent="0">
              <a:buNone/>
            </a:pPr>
            <a:r>
              <a:rPr lang="en" dirty="0"/>
              <a:t>- reducing the effects of parathormone on target tissues</a:t>
            </a:r>
          </a:p>
          <a:p>
            <a:pPr marL="0" indent="0">
              <a:buNone/>
            </a:pPr>
            <a:r>
              <a:rPr lang="en" dirty="0"/>
              <a:t> - inducing tissue resistance to the effects of vitamin D</a:t>
            </a:r>
          </a:p>
          <a:p>
            <a:r>
              <a:rPr lang="en" dirty="0">
                <a:solidFill>
                  <a:srgbClr val="0070C0"/>
                </a:solidFill>
              </a:rPr>
              <a:t>reduced sodium-potassium ATPase activity - potassium moves to the extracellular space, </a:t>
            </a:r>
            <a:r>
              <a:rPr lang="en" dirty="0"/>
              <a:t>and sodium accumulates intracellularly</a:t>
            </a:r>
          </a:p>
          <a:p>
            <a:r>
              <a:rPr lang="en" dirty="0">
                <a:solidFill>
                  <a:srgbClr val="0070C0"/>
                </a:solidFill>
              </a:rPr>
              <a:t>energy deficit in cells </a:t>
            </a:r>
            <a:r>
              <a:rPr lang="en" dirty="0"/>
              <a:t>- deficit of synthesis and use of ATP</a:t>
            </a: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71</a:t>
            </a:fld>
            <a:endParaRPr lang="en-US"/>
          </a:p>
        </p:txBody>
      </p:sp>
    </p:spTree>
    <p:extLst>
      <p:ext uri="{BB962C8B-B14F-4D97-AF65-F5344CB8AC3E}">
        <p14:creationId xmlns:p14="http://schemas.microsoft.com/office/powerpoint/2010/main" val="228777676"/>
      </p:ext>
    </p:extLst>
  </p:cSld>
  <p:clrMapOvr>
    <a:masterClrMapping/>
  </p:clrMapOvr>
  <mc:AlternateContent xmlns:mc="http://schemas.openxmlformats.org/markup-compatibility/2006" xmlns:p14="http://schemas.microsoft.com/office/powerpoint/2010/main">
    <mc:Choice Requires="p14">
      <p:transition spd="slow" p14:dur="2000" advTm="62178"/>
    </mc:Choice>
    <mc:Fallback xmlns="">
      <p:transition spd="slow" advTm="62178"/>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Hypermagnesemia</a:t>
            </a:r>
            <a:endParaRPr lang="en-US" dirty="0"/>
          </a:p>
        </p:txBody>
      </p:sp>
      <p:sp>
        <p:nvSpPr>
          <p:cNvPr id="3" name="Content Placeholder 2"/>
          <p:cNvSpPr>
            <a:spLocks noGrp="1"/>
          </p:cNvSpPr>
          <p:nvPr>
            <p:ph idx="1"/>
          </p:nvPr>
        </p:nvSpPr>
        <p:spPr/>
        <p:txBody>
          <a:bodyPr/>
          <a:lstStyle/>
          <a:p>
            <a:pPr marL="0" indent="0">
              <a:buNone/>
            </a:pPr>
            <a:r>
              <a:rPr lang="en" dirty="0"/>
              <a:t>A condition in which the serum concentration of magnesium is </a:t>
            </a:r>
            <a:r>
              <a:rPr lang="en" dirty="0">
                <a:solidFill>
                  <a:srgbClr val="C00000"/>
                </a:solidFill>
              </a:rPr>
              <a:t>greater than 1.05 mmol/l</a:t>
            </a:r>
          </a:p>
          <a:p>
            <a:pPr marL="0" indent="0">
              <a:buNone/>
            </a:pP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72</a:t>
            </a:fld>
            <a:endParaRPr lang="en-US"/>
          </a:p>
        </p:txBody>
      </p:sp>
    </p:spTree>
    <p:extLst>
      <p:ext uri="{BB962C8B-B14F-4D97-AF65-F5344CB8AC3E}">
        <p14:creationId xmlns:p14="http://schemas.microsoft.com/office/powerpoint/2010/main" val="993158280"/>
      </p:ext>
    </p:extLst>
  </p:cSld>
  <p:clrMapOvr>
    <a:masterClrMapping/>
  </p:clrMapOvr>
  <mc:AlternateContent xmlns:mc="http://schemas.openxmlformats.org/markup-compatibility/2006" xmlns:p14="http://schemas.microsoft.com/office/powerpoint/2010/main">
    <mc:Choice Requires="p14">
      <p:transition spd="slow" p14:dur="2000" advTm="9289"/>
    </mc:Choice>
    <mc:Fallback xmlns="">
      <p:transition spd="slow" advTm="9289"/>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Etiology of hypermagnesemia</a:t>
            </a:r>
            <a:endParaRPr lang="en-US" dirty="0"/>
          </a:p>
        </p:txBody>
      </p:sp>
      <p:sp>
        <p:nvSpPr>
          <p:cNvPr id="3" name="Content Placeholder 2"/>
          <p:cNvSpPr>
            <a:spLocks noGrp="1"/>
          </p:cNvSpPr>
          <p:nvPr>
            <p:ph idx="1"/>
          </p:nvPr>
        </p:nvSpPr>
        <p:spPr/>
        <p:txBody>
          <a:bodyPr>
            <a:normAutofit/>
          </a:bodyPr>
          <a:lstStyle/>
          <a:p>
            <a:pPr marL="0" indent="0">
              <a:lnSpc>
                <a:spcPct val="100000"/>
              </a:lnSpc>
              <a:spcBef>
                <a:spcPts val="575"/>
              </a:spcBef>
              <a:buNone/>
            </a:pPr>
            <a:r>
              <a:rPr lang="en" spc="-10" dirty="0">
                <a:cs typeface="Calibri"/>
              </a:rPr>
              <a:t>1. </a:t>
            </a:r>
            <a:r>
              <a:rPr lang="en" spc="-5" dirty="0">
                <a:solidFill>
                  <a:srgbClr val="C00000"/>
                </a:solidFill>
                <a:cs typeface="Calibri"/>
              </a:rPr>
              <a:t>Increased</a:t>
            </a:r>
            <a:r>
              <a:rPr lang="en" spc="105" dirty="0">
                <a:solidFill>
                  <a:srgbClr val="C00000"/>
                </a:solidFill>
                <a:cs typeface="Calibri"/>
              </a:rPr>
              <a:t> </a:t>
            </a:r>
            <a:r>
              <a:rPr lang="en" spc="-10" dirty="0">
                <a:solidFill>
                  <a:srgbClr val="C00000"/>
                </a:solidFill>
                <a:cs typeface="Calibri"/>
              </a:rPr>
              <a:t>magnesium</a:t>
            </a:r>
            <a:endParaRPr lang="sr-Cyrl-RS" dirty="0">
              <a:solidFill>
                <a:srgbClr val="C00000"/>
              </a:solidFill>
              <a:cs typeface="Calibri"/>
            </a:endParaRPr>
          </a:p>
          <a:p>
            <a:pPr marL="355600" indent="-343535">
              <a:lnSpc>
                <a:spcPct val="100000"/>
              </a:lnSpc>
              <a:spcBef>
                <a:spcPts val="575"/>
              </a:spcBef>
              <a:buFont typeface="Arial"/>
              <a:buChar char="•"/>
              <a:tabLst>
                <a:tab pos="355600" algn="l"/>
                <a:tab pos="356235" algn="l"/>
              </a:tabLst>
            </a:pPr>
            <a:r>
              <a:rPr lang="en" spc="-5" dirty="0">
                <a:cs typeface="Calibri"/>
              </a:rPr>
              <a:t>intravenous magnesium </a:t>
            </a:r>
            <a:r>
              <a:rPr lang="en" dirty="0">
                <a:cs typeface="Calibri"/>
              </a:rPr>
              <a:t>; </a:t>
            </a:r>
            <a:r>
              <a:rPr lang="en" spc="-10" dirty="0">
                <a:cs typeface="Calibri"/>
              </a:rPr>
              <a:t>antacids</a:t>
            </a:r>
            <a:r>
              <a:rPr lang="en" spc="-105" dirty="0">
                <a:cs typeface="Calibri"/>
              </a:rPr>
              <a:t> containing </a:t>
            </a:r>
            <a:r>
              <a:rPr lang="en" spc="-5" dirty="0">
                <a:cs typeface="Calibri"/>
              </a:rPr>
              <a:t>magnesium – </a:t>
            </a:r>
            <a:r>
              <a:rPr lang="en" spc="-5" dirty="0">
                <a:solidFill>
                  <a:srgbClr val="0070C0"/>
                </a:solidFill>
                <a:cs typeface="Calibri"/>
              </a:rPr>
              <a:t>exogenous load</a:t>
            </a:r>
            <a:endParaRPr lang="sr-Cyrl-RS" dirty="0">
              <a:solidFill>
                <a:srgbClr val="0070C0"/>
              </a:solidFill>
              <a:cs typeface="Calibri"/>
            </a:endParaRPr>
          </a:p>
          <a:p>
            <a:pPr marL="355600" indent="-343535">
              <a:lnSpc>
                <a:spcPct val="100000"/>
              </a:lnSpc>
              <a:spcBef>
                <a:spcPts val="575"/>
              </a:spcBef>
              <a:buFont typeface="Arial"/>
              <a:buChar char="•"/>
              <a:tabLst>
                <a:tab pos="355600" algn="l"/>
                <a:tab pos="356235" algn="l"/>
              </a:tabLst>
            </a:pPr>
            <a:r>
              <a:rPr lang="en" spc="-15" dirty="0">
                <a:cs typeface="Calibri"/>
              </a:rPr>
              <a:t>massive </a:t>
            </a:r>
            <a:r>
              <a:rPr lang="en" spc="-5" dirty="0">
                <a:cs typeface="Calibri"/>
              </a:rPr>
              <a:t>damage</a:t>
            </a:r>
            <a:r>
              <a:rPr lang="en" spc="60" dirty="0">
                <a:cs typeface="Calibri"/>
              </a:rPr>
              <a:t> </a:t>
            </a:r>
            <a:r>
              <a:rPr lang="en" spc="-20" dirty="0">
                <a:cs typeface="Calibri"/>
              </a:rPr>
              <a:t>cell (crash syndrome) – </a:t>
            </a:r>
            <a:r>
              <a:rPr lang="en" spc="-20" dirty="0">
                <a:solidFill>
                  <a:srgbClr val="0070C0"/>
                </a:solidFill>
                <a:cs typeface="Calibri"/>
              </a:rPr>
              <a:t>endogenous load</a:t>
            </a:r>
            <a:endParaRPr lang="sr-Cyrl-RS" dirty="0">
              <a:solidFill>
                <a:srgbClr val="0070C0"/>
              </a:solidFill>
              <a:cs typeface="Calibri"/>
            </a:endParaRPr>
          </a:p>
          <a:p>
            <a:pPr marL="0" indent="0">
              <a:lnSpc>
                <a:spcPct val="100000"/>
              </a:lnSpc>
              <a:spcBef>
                <a:spcPts val="2300"/>
              </a:spcBef>
              <a:buNone/>
            </a:pPr>
            <a:r>
              <a:rPr lang="en" spc="-10" dirty="0">
                <a:cs typeface="Calibri"/>
              </a:rPr>
              <a:t>2. </a:t>
            </a:r>
            <a:r>
              <a:rPr lang="en" spc="-10" dirty="0">
                <a:solidFill>
                  <a:srgbClr val="C00000"/>
                </a:solidFill>
                <a:cs typeface="Calibri"/>
              </a:rPr>
              <a:t>Reduced </a:t>
            </a:r>
            <a:r>
              <a:rPr lang="en" dirty="0">
                <a:solidFill>
                  <a:srgbClr val="C00000"/>
                </a:solidFill>
                <a:cs typeface="Calibri"/>
              </a:rPr>
              <a:t>excretion</a:t>
            </a:r>
            <a:r>
              <a:rPr lang="en" spc="-45" dirty="0">
                <a:solidFill>
                  <a:srgbClr val="C00000"/>
                </a:solidFill>
                <a:cs typeface="Calibri"/>
              </a:rPr>
              <a:t> </a:t>
            </a:r>
            <a:r>
              <a:rPr lang="en" spc="-5" dirty="0">
                <a:solidFill>
                  <a:srgbClr val="C00000"/>
                </a:solidFill>
                <a:cs typeface="Calibri"/>
              </a:rPr>
              <a:t>of magnesium</a:t>
            </a:r>
            <a:endParaRPr lang="sr-Cyrl-RS" dirty="0">
              <a:solidFill>
                <a:srgbClr val="C00000"/>
              </a:solidFill>
              <a:cs typeface="Calibri"/>
            </a:endParaRPr>
          </a:p>
          <a:p>
            <a:pPr marL="355600" indent="-343535">
              <a:lnSpc>
                <a:spcPct val="100000"/>
              </a:lnSpc>
              <a:spcBef>
                <a:spcPts val="575"/>
              </a:spcBef>
              <a:buFont typeface="Arial"/>
              <a:buChar char="•"/>
              <a:tabLst>
                <a:tab pos="355600" algn="l"/>
                <a:tab pos="356235" algn="l"/>
              </a:tabLst>
            </a:pPr>
            <a:r>
              <a:rPr lang="en" spc="-10" dirty="0">
                <a:cs typeface="Calibri"/>
              </a:rPr>
              <a:t>acute </a:t>
            </a:r>
            <a:r>
              <a:rPr lang="en" dirty="0">
                <a:cs typeface="Calibri"/>
              </a:rPr>
              <a:t>and </a:t>
            </a:r>
            <a:r>
              <a:rPr lang="en" spc="-5" dirty="0">
                <a:cs typeface="Calibri"/>
              </a:rPr>
              <a:t>chronic </a:t>
            </a:r>
            <a:r>
              <a:rPr lang="en" spc="-10" dirty="0">
                <a:cs typeface="Calibri"/>
              </a:rPr>
              <a:t>renal</a:t>
            </a:r>
            <a:r>
              <a:rPr lang="en" spc="30" dirty="0">
                <a:cs typeface="Calibri"/>
              </a:rPr>
              <a:t> </a:t>
            </a:r>
            <a:r>
              <a:rPr lang="en" spc="-15" dirty="0">
                <a:cs typeface="Calibri"/>
              </a:rPr>
              <a:t>insufficiency</a:t>
            </a:r>
          </a:p>
          <a:p>
            <a:pPr marL="355600" indent="-343535">
              <a:lnSpc>
                <a:spcPct val="100000"/>
              </a:lnSpc>
              <a:spcBef>
                <a:spcPts val="575"/>
              </a:spcBef>
              <a:buFont typeface="Arial"/>
              <a:buChar char="•"/>
              <a:tabLst>
                <a:tab pos="355600" algn="l"/>
                <a:tab pos="356235" algn="l"/>
              </a:tabLst>
            </a:pPr>
            <a:r>
              <a:rPr lang="en" spc="-15" dirty="0">
                <a:cs typeface="Calibri"/>
              </a:rPr>
              <a:t>when using diuretics that increase magnesium reabsorption</a:t>
            </a:r>
          </a:p>
        </p:txBody>
      </p:sp>
      <p:sp>
        <p:nvSpPr>
          <p:cNvPr id="4" name="Slide Number Placeholder 3"/>
          <p:cNvSpPr>
            <a:spLocks noGrp="1"/>
          </p:cNvSpPr>
          <p:nvPr>
            <p:ph type="sldNum" sz="quarter" idx="12"/>
          </p:nvPr>
        </p:nvSpPr>
        <p:spPr/>
        <p:txBody>
          <a:bodyPr/>
          <a:lstStyle/>
          <a:p>
            <a:fld id="{A134EC62-E7B5-4728-A7FE-3758188B631D}" type="slidenum">
              <a:rPr lang="en-US" smtClean="0"/>
              <a:t>73</a:t>
            </a:fld>
            <a:endParaRPr lang="en-US"/>
          </a:p>
        </p:txBody>
      </p:sp>
    </p:spTree>
    <p:extLst>
      <p:ext uri="{BB962C8B-B14F-4D97-AF65-F5344CB8AC3E}">
        <p14:creationId xmlns:p14="http://schemas.microsoft.com/office/powerpoint/2010/main" val="748287445"/>
      </p:ext>
    </p:extLst>
  </p:cSld>
  <p:clrMapOvr>
    <a:masterClrMapping/>
  </p:clrMapOvr>
  <mc:AlternateContent xmlns:mc="http://schemas.openxmlformats.org/markup-compatibility/2006" xmlns:p14="http://schemas.microsoft.com/office/powerpoint/2010/main">
    <mc:Choice Requires="p14">
      <p:transition spd="slow" p14:dur="2000" advTm="38646"/>
    </mc:Choice>
    <mc:Fallback xmlns="">
      <p:transition spd="slow" advTm="38646"/>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Pathophysiological consequences of hypermagnesemia</a:t>
            </a:r>
            <a:endParaRPr lang="en-US" dirty="0"/>
          </a:p>
        </p:txBody>
      </p:sp>
      <p:sp>
        <p:nvSpPr>
          <p:cNvPr id="3" name="Content Placeholder 2"/>
          <p:cNvSpPr>
            <a:spLocks noGrp="1"/>
          </p:cNvSpPr>
          <p:nvPr>
            <p:ph idx="1"/>
          </p:nvPr>
        </p:nvSpPr>
        <p:spPr/>
        <p:txBody>
          <a:bodyPr>
            <a:normAutofit fontScale="92500" lnSpcReduction="20000"/>
          </a:bodyPr>
          <a:lstStyle/>
          <a:p>
            <a:r>
              <a:rPr lang="en" dirty="0">
                <a:solidFill>
                  <a:srgbClr val="0070C0"/>
                </a:solidFill>
              </a:rPr>
              <a:t>block of impulse transmission </a:t>
            </a:r>
            <a:r>
              <a:rPr lang="en" dirty="0"/>
              <a:t>through </a:t>
            </a:r>
            <a:r>
              <a:rPr lang="en" dirty="0">
                <a:solidFill>
                  <a:srgbClr val="C00000"/>
                </a:solidFill>
              </a:rPr>
              <a:t>the neuromuscular junction</a:t>
            </a:r>
          </a:p>
          <a:p>
            <a:r>
              <a:rPr lang="en" dirty="0">
                <a:solidFill>
                  <a:srgbClr val="C00000"/>
                </a:solidFill>
              </a:rPr>
              <a:t>reduced neuromuscular excitability</a:t>
            </a:r>
          </a:p>
          <a:p>
            <a:endParaRPr lang="sr-Cyrl-RS" dirty="0"/>
          </a:p>
          <a:p>
            <a:pPr marL="0" indent="0">
              <a:buNone/>
            </a:pPr>
            <a:r>
              <a:rPr lang="en" dirty="0"/>
              <a:t>Clinical consequences of hypermagnesemia:</a:t>
            </a:r>
          </a:p>
          <a:p>
            <a:r>
              <a:rPr lang="en" dirty="0"/>
              <a:t>muscle weakness and hyporeflexia</a:t>
            </a:r>
          </a:p>
          <a:p>
            <a:r>
              <a:rPr lang="en" dirty="0"/>
              <a:t>paralysis of skeletal muscles</a:t>
            </a:r>
          </a:p>
          <a:p>
            <a:r>
              <a:rPr lang="en" dirty="0"/>
              <a:t>nausea and vomiting</a:t>
            </a:r>
          </a:p>
          <a:p>
            <a:r>
              <a:rPr lang="en" dirty="0"/>
              <a:t>and arterial hypotension</a:t>
            </a:r>
          </a:p>
          <a:p>
            <a:r>
              <a:rPr lang="en" dirty="0"/>
              <a:t>bradycardia</a:t>
            </a:r>
          </a:p>
          <a:p>
            <a:r>
              <a:rPr lang="en" dirty="0"/>
              <a:t>cardiac arrest</a:t>
            </a:r>
            <a:endParaRPr lang="sr-Cyrl-RS" dirty="0"/>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74</a:t>
            </a:fld>
            <a:endParaRPr lang="en-US"/>
          </a:p>
        </p:txBody>
      </p:sp>
    </p:spTree>
    <p:extLst>
      <p:ext uri="{BB962C8B-B14F-4D97-AF65-F5344CB8AC3E}">
        <p14:creationId xmlns:p14="http://schemas.microsoft.com/office/powerpoint/2010/main" val="4059741096"/>
      </p:ext>
    </p:extLst>
  </p:cSld>
  <p:clrMapOvr>
    <a:masterClrMapping/>
  </p:clrMapOvr>
  <mc:AlternateContent xmlns:mc="http://schemas.openxmlformats.org/markup-compatibility/2006" xmlns:p14="http://schemas.microsoft.com/office/powerpoint/2010/main">
    <mc:Choice Requires="p14">
      <p:transition spd="slow" p14:dur="2000" advTm="38903"/>
    </mc:Choice>
    <mc:Fallback xmlns="">
      <p:transition spd="slow" advTm="38903"/>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a:t>THANK YOU </a:t>
            </a:r>
            <a:r>
              <a:rPr lang="en" dirty="0"/>
              <a:t>FOR YOUR ATTENTION</a:t>
            </a: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75</a:t>
            </a:fld>
            <a:endParaRPr lang="en-US"/>
          </a:p>
        </p:txBody>
      </p:sp>
      <p:pic>
        <p:nvPicPr>
          <p:cNvPr id="5" name="Picture 2" descr="H:\Grbovi fakulteta i univerziteta.png"/>
          <p:cNvPicPr>
            <a:picLocks noChangeAspect="1" noChangeArrowheads="1"/>
          </p:cNvPicPr>
          <p:nvPr/>
        </p:nvPicPr>
        <p:blipFill>
          <a:blip r:embed="rId2" cstate="print"/>
          <a:srcRect/>
          <a:stretch>
            <a:fillRect/>
          </a:stretch>
        </p:blipFill>
        <p:spPr bwMode="auto">
          <a:xfrm>
            <a:off x="5253583" y="5494527"/>
            <a:ext cx="1684833" cy="1224136"/>
          </a:xfrm>
          <a:prstGeom prst="rect">
            <a:avLst/>
          </a:prstGeom>
          <a:noFill/>
          <a:ln w="9525">
            <a:noFill/>
            <a:miter lim="800000"/>
            <a:headEnd/>
            <a:tailEnd/>
          </a:ln>
        </p:spPr>
      </p:pic>
    </p:spTree>
    <p:extLst>
      <p:ext uri="{BB962C8B-B14F-4D97-AF65-F5344CB8AC3E}">
        <p14:creationId xmlns:p14="http://schemas.microsoft.com/office/powerpoint/2010/main" val="2662240616"/>
      </p:ext>
    </p:extLst>
  </p:cSld>
  <p:clrMapOvr>
    <a:masterClrMapping/>
  </p:clrMapOvr>
  <mc:AlternateContent xmlns:mc="http://schemas.openxmlformats.org/markup-compatibility/2006" xmlns:p14="http://schemas.microsoft.com/office/powerpoint/2010/main">
    <mc:Choice Requires="p14">
      <p:transition spd="slow" p14:dur="2000" advTm="4937"/>
    </mc:Choice>
    <mc:Fallback xmlns="">
      <p:transition spd="slow" advTm="4937"/>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Roles of calcium in the body</a:t>
            </a:r>
            <a:endParaRPr lang="en-US" dirty="0"/>
          </a:p>
        </p:txBody>
      </p:sp>
      <p:sp>
        <p:nvSpPr>
          <p:cNvPr id="3" name="Content Placeholder 2"/>
          <p:cNvSpPr>
            <a:spLocks noGrp="1"/>
          </p:cNvSpPr>
          <p:nvPr>
            <p:ph idx="1"/>
          </p:nvPr>
        </p:nvSpPr>
        <p:spPr>
          <a:xfrm>
            <a:off x="838200" y="1825625"/>
            <a:ext cx="5977379" cy="4351338"/>
          </a:xfrm>
        </p:spPr>
        <p:txBody>
          <a:bodyPr>
            <a:normAutofit lnSpcReduction="10000"/>
          </a:bodyPr>
          <a:lstStyle/>
          <a:p>
            <a:pPr marL="298450" indent="-286385">
              <a:lnSpc>
                <a:spcPct val="100000"/>
              </a:lnSpc>
              <a:spcBef>
                <a:spcPts val="670"/>
              </a:spcBef>
              <a:buFont typeface="Arial"/>
              <a:buChar char="•"/>
              <a:tabLst>
                <a:tab pos="298450" algn="l"/>
                <a:tab pos="299085" algn="l"/>
              </a:tabLst>
            </a:pPr>
            <a:r>
              <a:rPr lang="en" dirty="0">
                <a:cs typeface="Calibri"/>
              </a:rPr>
              <a:t>bone formation and</a:t>
            </a:r>
            <a:r>
              <a:rPr lang="en" spc="-110" dirty="0">
                <a:cs typeface="Calibri"/>
              </a:rPr>
              <a:t> </a:t>
            </a:r>
            <a:r>
              <a:rPr lang="en" spc="-5" dirty="0">
                <a:cs typeface="Calibri"/>
              </a:rPr>
              <a:t>teeth</a:t>
            </a:r>
            <a:endParaRPr lang="sr-Cyrl-RS" dirty="0">
              <a:cs typeface="Calibri"/>
            </a:endParaRPr>
          </a:p>
          <a:p>
            <a:pPr marL="298450" indent="-286385">
              <a:lnSpc>
                <a:spcPct val="100000"/>
              </a:lnSpc>
              <a:spcBef>
                <a:spcPts val="575"/>
              </a:spcBef>
              <a:buFont typeface="Arial"/>
              <a:buChar char="•"/>
              <a:tabLst>
                <a:tab pos="298450" algn="l"/>
                <a:tab pos="299085" algn="l"/>
              </a:tabLst>
            </a:pPr>
            <a:r>
              <a:rPr lang="en" spc="-10" dirty="0">
                <a:cs typeface="Calibri"/>
              </a:rPr>
              <a:t>neuromuscular</a:t>
            </a:r>
            <a:r>
              <a:rPr lang="en" spc="30" dirty="0">
                <a:cs typeface="Calibri"/>
              </a:rPr>
              <a:t> </a:t>
            </a:r>
            <a:r>
              <a:rPr lang="en" spc="-10" dirty="0">
                <a:cs typeface="Calibri"/>
              </a:rPr>
              <a:t>excitability</a:t>
            </a:r>
            <a:endParaRPr lang="sr-Cyrl-RS" dirty="0">
              <a:cs typeface="Calibri"/>
            </a:endParaRPr>
          </a:p>
          <a:p>
            <a:pPr marL="298450" indent="-286385">
              <a:lnSpc>
                <a:spcPct val="100000"/>
              </a:lnSpc>
              <a:spcBef>
                <a:spcPts val="575"/>
              </a:spcBef>
              <a:buFont typeface="Arial"/>
              <a:buChar char="•"/>
              <a:tabLst>
                <a:tab pos="298450" algn="l"/>
                <a:tab pos="299085" algn="l"/>
              </a:tabLst>
            </a:pPr>
            <a:r>
              <a:rPr lang="en" spc="-10" dirty="0">
                <a:cs typeface="Calibri"/>
              </a:rPr>
              <a:t>muscular</a:t>
            </a:r>
            <a:r>
              <a:rPr lang="en" spc="25" dirty="0">
                <a:cs typeface="Calibri"/>
              </a:rPr>
              <a:t> </a:t>
            </a:r>
            <a:r>
              <a:rPr lang="en" spc="-5" dirty="0">
                <a:cs typeface="Calibri"/>
              </a:rPr>
              <a:t>contraction</a:t>
            </a:r>
            <a:endParaRPr lang="sr-Cyrl-RS" dirty="0">
              <a:cs typeface="Calibri"/>
            </a:endParaRPr>
          </a:p>
          <a:p>
            <a:pPr marL="298450" indent="-286385">
              <a:lnSpc>
                <a:spcPct val="100000"/>
              </a:lnSpc>
              <a:spcBef>
                <a:spcPts val="575"/>
              </a:spcBef>
              <a:buFont typeface="Arial"/>
              <a:buChar char="•"/>
              <a:tabLst>
                <a:tab pos="298450" algn="l"/>
                <a:tab pos="299085" algn="l"/>
              </a:tabLst>
            </a:pPr>
            <a:r>
              <a:rPr lang="en" dirty="0">
                <a:cs typeface="Calibri"/>
              </a:rPr>
              <a:t>hearty</a:t>
            </a:r>
            <a:r>
              <a:rPr lang="en" spc="-45" dirty="0">
                <a:cs typeface="Calibri"/>
              </a:rPr>
              <a:t> </a:t>
            </a:r>
            <a:r>
              <a:rPr lang="en" spc="-15" dirty="0">
                <a:cs typeface="Calibri"/>
              </a:rPr>
              <a:t>rhythm</a:t>
            </a:r>
            <a:endParaRPr lang="sr-Cyrl-RS" dirty="0">
              <a:cs typeface="Calibri"/>
            </a:endParaRPr>
          </a:p>
          <a:p>
            <a:pPr marL="298450" indent="-286385">
              <a:lnSpc>
                <a:spcPct val="100000"/>
              </a:lnSpc>
              <a:spcBef>
                <a:spcPts val="575"/>
              </a:spcBef>
              <a:buFont typeface="Arial"/>
              <a:buChar char="•"/>
              <a:tabLst>
                <a:tab pos="298450" algn="l"/>
                <a:tab pos="299085" algn="l"/>
              </a:tabLst>
            </a:pPr>
            <a:r>
              <a:rPr lang="en" dirty="0">
                <a:cs typeface="Calibri"/>
              </a:rPr>
              <a:t>blood </a:t>
            </a:r>
            <a:r>
              <a:rPr lang="en" spc="-20" dirty="0">
                <a:cs typeface="Calibri"/>
              </a:rPr>
              <a:t>coagulation</a:t>
            </a:r>
            <a:endParaRPr lang="en" dirty="0">
              <a:cs typeface="Calibri"/>
            </a:endParaRPr>
          </a:p>
          <a:p>
            <a:pPr marL="298450" indent="-286385">
              <a:lnSpc>
                <a:spcPct val="100000"/>
              </a:lnSpc>
              <a:spcBef>
                <a:spcPts val="575"/>
              </a:spcBef>
              <a:buFont typeface="Arial"/>
              <a:buChar char="•"/>
              <a:tabLst>
                <a:tab pos="298450" algn="l"/>
                <a:tab pos="299085" algn="l"/>
              </a:tabLst>
            </a:pPr>
            <a:r>
              <a:rPr lang="en" spc="5" dirty="0">
                <a:cs typeface="Calibri"/>
              </a:rPr>
              <a:t>secretion</a:t>
            </a:r>
            <a:r>
              <a:rPr lang="en" spc="-45" dirty="0">
                <a:cs typeface="Calibri"/>
              </a:rPr>
              <a:t> of </a:t>
            </a:r>
            <a:r>
              <a:rPr lang="en" spc="5" dirty="0">
                <a:cs typeface="Calibri"/>
              </a:rPr>
              <a:t>hormones</a:t>
            </a:r>
            <a:endParaRPr lang="sr-Cyrl-RS" dirty="0">
              <a:cs typeface="Calibri"/>
            </a:endParaRPr>
          </a:p>
          <a:p>
            <a:pPr marL="298450" indent="-286385">
              <a:lnSpc>
                <a:spcPct val="100000"/>
              </a:lnSpc>
              <a:spcBef>
                <a:spcPts val="575"/>
              </a:spcBef>
              <a:buFont typeface="Arial"/>
              <a:buChar char="•"/>
              <a:tabLst>
                <a:tab pos="298450" algn="l"/>
                <a:tab pos="299085" algn="l"/>
              </a:tabLst>
            </a:pPr>
            <a:r>
              <a:rPr lang="en" spc="-5" dirty="0">
                <a:cs typeface="Calibri"/>
              </a:rPr>
              <a:t>Liberation</a:t>
            </a:r>
            <a:r>
              <a:rPr lang="en" spc="-15" dirty="0">
                <a:cs typeface="Calibri"/>
              </a:rPr>
              <a:t> of </a:t>
            </a:r>
            <a:r>
              <a:rPr lang="en" spc="-5" dirty="0">
                <a:cs typeface="Calibri"/>
              </a:rPr>
              <a:t>neurotransmitters</a:t>
            </a:r>
            <a:endParaRPr lang="sr-Cyrl-RS" dirty="0">
              <a:cs typeface="Calibri"/>
            </a:endParaRPr>
          </a:p>
          <a:p>
            <a:pPr marL="298450" indent="-286385">
              <a:lnSpc>
                <a:spcPct val="100000"/>
              </a:lnSpc>
              <a:spcBef>
                <a:spcPts val="650"/>
              </a:spcBef>
              <a:buFont typeface="Arial"/>
              <a:buChar char="•"/>
              <a:tabLst>
                <a:tab pos="298450" algn="l"/>
                <a:tab pos="299085" algn="l"/>
              </a:tabLst>
            </a:pPr>
            <a:r>
              <a:rPr lang="en" spc="-5" dirty="0">
                <a:cs typeface="Calibri"/>
              </a:rPr>
              <a:t>cofactor </a:t>
            </a:r>
            <a:r>
              <a:rPr lang="en" dirty="0">
                <a:cs typeface="Calibri"/>
              </a:rPr>
              <a:t>in</a:t>
            </a:r>
            <a:r>
              <a:rPr lang="en" spc="-65" dirty="0">
                <a:cs typeface="Calibri"/>
              </a:rPr>
              <a:t> </a:t>
            </a:r>
            <a:r>
              <a:rPr lang="en" spc="5" dirty="0">
                <a:cs typeface="Calibri"/>
              </a:rPr>
              <a:t>enzymes</a:t>
            </a:r>
            <a:endParaRPr lang="sr-Cyrl-RS" dirty="0">
              <a:cs typeface="Calibri"/>
            </a:endParaRPr>
          </a:p>
          <a:p>
            <a:pPr marL="298450" indent="-286385">
              <a:lnSpc>
                <a:spcPct val="100000"/>
              </a:lnSpc>
              <a:spcBef>
                <a:spcPts val="575"/>
              </a:spcBef>
              <a:buFont typeface="Arial"/>
              <a:buChar char="•"/>
              <a:tabLst>
                <a:tab pos="298450" algn="l"/>
                <a:tab pos="299085" algn="l"/>
              </a:tabLst>
            </a:pPr>
            <a:r>
              <a:rPr lang="en" spc="-25" dirty="0">
                <a:cs typeface="Calibri"/>
              </a:rPr>
              <a:t>intracellular </a:t>
            </a:r>
            <a:r>
              <a:rPr lang="en" spc="-5" dirty="0">
                <a:cs typeface="Calibri"/>
              </a:rPr>
              <a:t>secondary</a:t>
            </a:r>
            <a:r>
              <a:rPr lang="en" spc="-310" dirty="0">
                <a:cs typeface="Calibri"/>
              </a:rPr>
              <a:t> </a:t>
            </a:r>
            <a:r>
              <a:rPr lang="en" spc="-20" dirty="0">
                <a:cs typeface="Calibri"/>
              </a:rPr>
              <a:t>messenger</a:t>
            </a:r>
            <a:endParaRPr lang="sr-Cyrl-RS" dirty="0">
              <a:cs typeface="Calibri"/>
            </a:endParaRPr>
          </a:p>
          <a:p>
            <a:endParaRPr lang="sr-Cyrl-RS" dirty="0"/>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8</a:t>
            </a:fld>
            <a:endParaRPr lang="en-US"/>
          </a:p>
        </p:txBody>
      </p:sp>
      <p:pic>
        <p:nvPicPr>
          <p:cNvPr id="1026" name="Picture 2" descr="Za zdrave kosti i mišiće: Namirnice koje su prirodni izvori kalcijuma -  stvarukus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15579" y="2205873"/>
            <a:ext cx="4772789" cy="32574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0560655"/>
      </p:ext>
    </p:extLst>
  </p:cSld>
  <p:clrMapOvr>
    <a:masterClrMapping/>
  </p:clrMapOvr>
  <mc:AlternateContent xmlns:mc="http://schemas.openxmlformats.org/markup-compatibility/2006" xmlns:p14="http://schemas.microsoft.com/office/powerpoint/2010/main">
    <mc:Choice Requires="p14">
      <p:transition spd="slow" p14:dur="2000" advTm="33267"/>
    </mc:Choice>
    <mc:Fallback xmlns="">
      <p:transition spd="slow" advTm="33267"/>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Phosphates</a:t>
            </a:r>
            <a:endParaRPr lang="en-US" dirty="0"/>
          </a:p>
        </p:txBody>
      </p:sp>
      <p:sp>
        <p:nvSpPr>
          <p:cNvPr id="3" name="Content Placeholder 2"/>
          <p:cNvSpPr>
            <a:spLocks noGrp="1"/>
          </p:cNvSpPr>
          <p:nvPr>
            <p:ph idx="1"/>
          </p:nvPr>
        </p:nvSpPr>
        <p:spPr/>
        <p:txBody>
          <a:bodyPr/>
          <a:lstStyle/>
          <a:p>
            <a:r>
              <a:rPr lang="en" dirty="0"/>
              <a:t>the total amount of phosphate in the body is from 15 to 20 mmol/l</a:t>
            </a:r>
          </a:p>
          <a:p>
            <a:r>
              <a:rPr lang="en" dirty="0"/>
              <a:t>mostly found in </a:t>
            </a:r>
            <a:r>
              <a:rPr lang="en" dirty="0">
                <a:solidFill>
                  <a:srgbClr val="0070C0"/>
                </a:solidFill>
              </a:rPr>
              <a:t>bones </a:t>
            </a:r>
            <a:r>
              <a:rPr lang="en" dirty="0"/>
              <a:t>(hydroxyapatite)</a:t>
            </a:r>
          </a:p>
          <a:p>
            <a:r>
              <a:rPr lang="en" dirty="0"/>
              <a:t>and intracellular phosphates (creatine phosphate, ATP, nucleic acids, and phosphoproteins)</a:t>
            </a:r>
          </a:p>
          <a:p>
            <a:r>
              <a:rPr lang="en" dirty="0"/>
              <a:t>e extracellular phosphates (phospholipids, phosphate esters, and inorganic phosphate compounds)</a:t>
            </a:r>
          </a:p>
          <a:p>
            <a:r>
              <a:rPr lang="en" dirty="0"/>
              <a:t>the normal concentration of phosphorus in the serum is </a:t>
            </a:r>
            <a:r>
              <a:rPr lang="en" dirty="0">
                <a:solidFill>
                  <a:srgbClr val="C00000"/>
                </a:solidFill>
              </a:rPr>
              <a:t>from 0.9 to 1.6 mmol/l</a:t>
            </a:r>
            <a:endParaRPr lang="sr-Cyrl-RS" dirty="0">
              <a:solidFill>
                <a:srgbClr val="C00000"/>
              </a:solidFill>
            </a:endParaRPr>
          </a:p>
        </p:txBody>
      </p:sp>
      <p:sp>
        <p:nvSpPr>
          <p:cNvPr id="4" name="Slide Number Placeholder 3"/>
          <p:cNvSpPr>
            <a:spLocks noGrp="1"/>
          </p:cNvSpPr>
          <p:nvPr>
            <p:ph type="sldNum" sz="quarter" idx="12"/>
          </p:nvPr>
        </p:nvSpPr>
        <p:spPr/>
        <p:txBody>
          <a:bodyPr/>
          <a:lstStyle/>
          <a:p>
            <a:fld id="{A134EC62-E7B5-4728-A7FE-3758188B631D}" type="slidenum">
              <a:rPr lang="en-US" smtClean="0"/>
              <a:t>9</a:t>
            </a:fld>
            <a:endParaRPr lang="en-US"/>
          </a:p>
        </p:txBody>
      </p:sp>
    </p:spTree>
    <p:extLst>
      <p:ext uri="{BB962C8B-B14F-4D97-AF65-F5344CB8AC3E}">
        <p14:creationId xmlns:p14="http://schemas.microsoft.com/office/powerpoint/2010/main" val="670651020"/>
      </p:ext>
    </p:extLst>
  </p:cSld>
  <p:clrMapOvr>
    <a:masterClrMapping/>
  </p:clrMapOvr>
  <mc:AlternateContent xmlns:mc="http://schemas.openxmlformats.org/markup-compatibility/2006" xmlns:p14="http://schemas.microsoft.com/office/powerpoint/2010/main">
    <mc:Choice Requires="p14">
      <p:transition spd="slow" p14:dur="2000" advTm="37771"/>
    </mc:Choice>
    <mc:Fallback xmlns="">
      <p:transition spd="slow" advTm="37771"/>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1109</TotalTime>
  <Words>3454</Words>
  <Application>Microsoft Office PowerPoint</Application>
  <PresentationFormat>Widescreen</PresentationFormat>
  <Paragraphs>561</Paragraphs>
  <Slides>75</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75</vt:i4>
      </vt:variant>
    </vt:vector>
  </HeadingPairs>
  <TitlesOfParts>
    <vt:vector size="83" baseType="lpstr">
      <vt:lpstr>Arial</vt:lpstr>
      <vt:lpstr>Calibri</vt:lpstr>
      <vt:lpstr>Calibri Light</vt:lpstr>
      <vt:lpstr>Corbel</vt:lpstr>
      <vt:lpstr>Symbol</vt:lpstr>
      <vt:lpstr>Times New Roman</vt:lpstr>
      <vt:lpstr>Wingdings</vt:lpstr>
      <vt:lpstr>Office Theme</vt:lpstr>
      <vt:lpstr>DISORDERS OF CALCIUM, PHOSPHATE AND MAGNESIUM METABOLISM</vt:lpstr>
      <vt:lpstr>Calcium</vt:lpstr>
      <vt:lpstr>Calcium</vt:lpstr>
      <vt:lpstr>Calcium</vt:lpstr>
      <vt:lpstr>Calcium</vt:lpstr>
      <vt:lpstr>Calcium</vt:lpstr>
      <vt:lpstr>Calcium</vt:lpstr>
      <vt:lpstr>Roles of calcium in the body</vt:lpstr>
      <vt:lpstr>Phosphates</vt:lpstr>
      <vt:lpstr>The role of phosphate</vt:lpstr>
      <vt:lpstr>Control of calcium and phosphate metabolism</vt:lpstr>
      <vt:lpstr>Control of calcium and phosphate metabolism</vt:lpstr>
      <vt:lpstr>Control of calcium and phosphate metabolism</vt:lpstr>
      <vt:lpstr>Parathormone</vt:lpstr>
      <vt:lpstr>Regulation of parathormone secretion</vt:lpstr>
      <vt:lpstr>Regulation of parathormone secretion</vt:lpstr>
      <vt:lpstr>The mechanism of action of parathormone on bones</vt:lpstr>
      <vt:lpstr>The mechanism of action of parathormone on kidneys</vt:lpstr>
      <vt:lpstr>The mechanism of action of parathormone on bowels</vt:lpstr>
      <vt:lpstr>The result of the action of the parathyroid hormones</vt:lpstr>
      <vt:lpstr>Vitamin D</vt:lpstr>
      <vt:lpstr>Vitamin D</vt:lpstr>
      <vt:lpstr>Vitamin D</vt:lpstr>
      <vt:lpstr>Vitamin D</vt:lpstr>
      <vt:lpstr>Mechanism of action of vitamins D on bowels</vt:lpstr>
      <vt:lpstr>Mechanism of action of vitamins D on bones</vt:lpstr>
      <vt:lpstr>Mechanism of action of vitamins D on kidneys</vt:lpstr>
      <vt:lpstr>The result of the action of vitamins D</vt:lpstr>
      <vt:lpstr>Calcitonin</vt:lpstr>
      <vt:lpstr>Mechanism of action of calcitonin</vt:lpstr>
      <vt:lpstr>Calcitonin and parathormone</vt:lpstr>
      <vt:lpstr>Summary: regulation calcium</vt:lpstr>
      <vt:lpstr>PowerPoint Presentation</vt:lpstr>
      <vt:lpstr>Disorders of calcium metabolism</vt:lpstr>
      <vt:lpstr>Hypocalcemia</vt:lpstr>
      <vt:lpstr>Etiology of hypocalcemia</vt:lpstr>
      <vt:lpstr>Etiology of hypocalcemia</vt:lpstr>
      <vt:lpstr>Etiology of hypocalcemia</vt:lpstr>
      <vt:lpstr>Etiology of hypocalcemia</vt:lpstr>
      <vt:lpstr>Etiology of hypocalcemia</vt:lpstr>
      <vt:lpstr>Pathophysiological consequences of hypocalcemia</vt:lpstr>
      <vt:lpstr>Clinical manifestations of hypocalcemia </vt:lpstr>
      <vt:lpstr>H ipercalcemia</vt:lpstr>
      <vt:lpstr>Etiology of hypercalcemia</vt:lpstr>
      <vt:lpstr>Etiology of hypercalcemia</vt:lpstr>
      <vt:lpstr>Etiology of hypercalcemia</vt:lpstr>
      <vt:lpstr>Pathophysiological consequences of hypercalcemia</vt:lpstr>
      <vt:lpstr>Clinical consequences of hypercalcemia</vt:lpstr>
      <vt:lpstr>Disorders of urinary calcium excretion</vt:lpstr>
      <vt:lpstr>Disorders of phosphate metabolism</vt:lpstr>
      <vt:lpstr>Hypophosphatemia</vt:lpstr>
      <vt:lpstr>Etiology of hypophosphatemia</vt:lpstr>
      <vt:lpstr>Etiology of hypophosphatemia</vt:lpstr>
      <vt:lpstr>Etiology of hypophosphatemia</vt:lpstr>
      <vt:lpstr>Etiology of hypophosphatemia</vt:lpstr>
      <vt:lpstr>Pathophysiological consequences of hypophosphatemia</vt:lpstr>
      <vt:lpstr>Hyperphosphatemia</vt:lpstr>
      <vt:lpstr>Hyperphosphatemia</vt:lpstr>
      <vt:lpstr>Etiology of hyperphosphatemia</vt:lpstr>
      <vt:lpstr>Etiology of hyperphosphatemia</vt:lpstr>
      <vt:lpstr>Etiology of hyperphosphatemia</vt:lpstr>
      <vt:lpstr>Pathophysiological consequences of hyperphosphatemia</vt:lpstr>
      <vt:lpstr>Magnesium</vt:lpstr>
      <vt:lpstr>The roles of magnesium</vt:lpstr>
      <vt:lpstr>Control of magnesium metabolism</vt:lpstr>
      <vt:lpstr>Hypomagnesemia</vt:lpstr>
      <vt:lpstr>Etiology of hypomagnesemia</vt:lpstr>
      <vt:lpstr>Etiology of hypomagnesemia</vt:lpstr>
      <vt:lpstr>Etiology of hypomagnesemia</vt:lpstr>
      <vt:lpstr>Etiology of hypomagnesemia</vt:lpstr>
      <vt:lpstr>Pathophysiological consequences of hypomagnesemia</vt:lpstr>
      <vt:lpstr>Hypermagnesemia</vt:lpstr>
      <vt:lpstr>Etiology of hypermagnesemia</vt:lpstr>
      <vt:lpstr>Pathophysiological consequences of hypermagnesemia</vt:lpstr>
      <vt:lpstr>THANK YOU FOR YOUR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ПОРЕМЕЋАЈИ МЕТАБОЛИЗМА КАЛЦИЈУМА, ФОСФАТА И МАГНЕЗИЈУМА</dc:title>
  <dc:creator>Ilija Jeftic</dc:creator>
  <cp:lastModifiedBy>Ema Jevtic</cp:lastModifiedBy>
  <cp:revision>10</cp:revision>
  <dcterms:created xsi:type="dcterms:W3CDTF">2020-09-16T11:56:07Z</dcterms:created>
  <dcterms:modified xsi:type="dcterms:W3CDTF">2023-08-28T16:23:51Z</dcterms:modified>
</cp:coreProperties>
</file>